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99" r:id="rId4"/>
    <p:sldId id="311" r:id="rId5"/>
    <p:sldId id="306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41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5C311-9FEC-489B-9880-BC162177224F}" v="3" dt="2025-02-27T12:33:05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D62DE2-0A0F-BE96-E029-DFD748FAB5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45988-662D-9619-68F9-8C73CE368C8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F2BB4F-72E3-4511-84A7-12110D3AEEFE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7C5AD-76EA-1E9C-23AC-D791C6C4353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42E90-1C24-227B-6E12-CE873BA76AF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53D111-06A9-4A9D-9D53-96BD3CB09FD5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F89ACF-7F6B-B536-19B5-94107F3885B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D31A3-4947-29FF-B757-6D484E9A72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A828CCF-3AEF-4AEC-91AA-612041AE43EC}" type="datetime1">
              <a:rPr lang="en-GB"/>
              <a:pPr lvl="0"/>
              <a:t>02/03/2025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F55004-F71E-42A3-2059-E90E9AFDD0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CFD71F-57FE-1F16-8A8E-A31D688E76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64C41-33A6-BD96-161B-4527ABE99B9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69395-095B-3E2A-4CD8-3EBAF1E749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7D7F68-BB0C-4378-A53D-8EE3E69E43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66BF9-9257-D260-34CC-272326069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5942A-667F-3A4A-FF8A-075FCCD01E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AF64-E1E2-2651-D034-14BD57911A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B64E58-FA99-4E38-BB35-E988A6F764A3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CFDB4-9B3D-00CC-EDB8-5032C5F5092D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61CF72-1EEA-40D7-9C64-E3B53CCE34B1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C3B85-1BD3-7128-6B2E-A60E04868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CF412-364A-94A8-EC88-3D26A7434E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BD30-1CD4-434C-3B8C-A30DE7212E6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9C69B0-F4C1-4D19-85B8-078000CADD1F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5E8BB-D44A-1716-E702-C12C90720AB5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8CEEA8-48E0-4100-8C2F-E46835931CD7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9E5D5-733B-90BB-894B-9FC913499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53B1A-4255-DDFC-307A-CD1D21B31B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6744F-31F7-DBE9-B14C-62F93F6F6D0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ED1A32-8727-419C-86C8-D0D27C99F33F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2F947-0868-5EF3-7977-067555F8288F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B590CE-1BA4-4F38-A3C9-FE740E4655FF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A8499-4347-59DA-11F2-AB672F831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76BAC-704B-2415-5D09-DC84F20FAC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2C41-860D-B644-4B9C-AC017D1313F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6675E9-479F-4D91-891E-F4044CE71E83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BEAA3-0663-71F5-4063-A005776F2CEB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49BA6A-3D65-44EC-AABE-E63F8D137BFD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51CB8-72B9-F13A-0C4D-A2EF8208C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D1054-9FEA-8545-B36E-FC2B69D6F3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1308-2D15-5D00-57DA-C3BF543C448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B0A2F0-3878-4429-B271-C36AF0A29B28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4CFC-8A77-EE70-3D82-9EEAA654C12D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409B79-E8E2-4846-85D8-0793EA025C2E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0843D-6C3C-8501-CFE7-D6419AEA1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CE988-6387-692B-C79A-3DC8D37E0E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6EDE-C415-D695-6A94-071DDF77C53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104993-6918-49D9-875B-C3AF5842054A}" type="slidenum">
              <a:t>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96221-4134-FA91-5A2A-F4B176BB52AA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AE5DAF-D751-42F4-B31B-EC4F6C8CDF87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EC998-1EA3-3CBE-30AD-B05DC63A4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3B901-116A-3357-6D0C-97F924AAB3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2C431-8B54-23CF-2544-FB8627689F7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3689A9-5299-42B2-B9EF-142D0AE05AB4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CE14A-8D4A-5DDC-EA76-989C5C39FDC9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443248-D3F2-4C5A-95F7-5E502BB392B2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11265-5770-56B1-BEC0-DB1281DE3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EE097-BC9F-606B-FE2C-AB9D6BC428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7C18-33FB-8B97-53FB-954E1F6A02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A75D19-D8BB-4C80-A398-10F8BEF64CF1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E02A5-83BE-3062-AE66-E5C7F8D798C2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13B080-42B5-46D7-8258-A85D31EC315E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C9850-F477-7ECB-146B-1B9611175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58DBB-6F4B-764B-EA0B-B85BA62928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DB332-BFCE-3AA7-2879-C9AE7252A7E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93320F-5FAA-4F1D-9ACB-18DD80F985DD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73AB5-040F-55CF-53A1-F2D1C250C921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1FDAFB-E4EB-4665-B565-91A6953ECC3D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D5686-00B1-80DC-2EF4-D2FEF1140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3463F-BE01-E375-8016-2E9F75597C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CC847-DD84-2130-64BC-8499A32B13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957E40-DD15-4AE0-9C57-BACA456BA0FB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2F566-5E17-FB3A-8201-15AF58D70B4E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D8E2DB-3923-45EC-8A66-6AE6AE9FF519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8D7F8-0C97-F12A-BC99-983A1C7BF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65A79-8F99-D5CB-12F7-4AE60460CE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A3919-E716-19F9-0D2C-6B9EA4BA67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D172AF-3B5A-431E-A2BB-E088536E0FFD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9BA50-DBF0-EA1E-4405-3D6BAC1F34A7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6EC5F0-82FA-4470-8B55-2B60A7315EFE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68AC2-90A8-A7F8-FF5C-61576654B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B2FFB-E89A-E9D6-046A-C97336BF5C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4A5D6-F3F2-E040-EC21-7AEAB134CD1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B6924-564F-4E85-8162-DB25ADABB527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F25F-8CA6-724D-3A22-AA4002DFE00D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483916-7319-4BE7-8C56-9CFD3D35496A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EFDA3-AD62-DD1A-86F7-ECE7DB6EE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64079-CC64-CF52-59EB-CE18C93E4C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E46A8-AF44-EBE6-0F32-D78EF40553B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093980-F779-4F0E-87D0-4C8C7CEE258C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0AB25-3CCF-E482-DA2B-FE7D71C0BA88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35FABB-9748-4498-BB7D-0D48F2FED120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5C23F-F5CF-A9F2-D822-4063ACDC4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98D94-40FF-A90A-AA07-F4A2EA0C1F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C46EE-3D49-A86A-2F23-81DFE33D978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0CCFAB-457A-43A9-880B-47AF190BACEB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17955-037A-0202-5DBF-0770F4D2885F}"/>
              </a:ext>
            </a:extLst>
          </p:cNvPr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D6ACA8-335D-4EA9-9D1C-F47215A0F4F0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02/03/2025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>
            <a:extLst>
              <a:ext uri="{FF2B5EF4-FFF2-40B4-BE49-F238E27FC236}">
                <a16:creationId xmlns:a16="http://schemas.microsoft.com/office/drawing/2014/main" id="{A6628E9A-D6E3-8866-A162-9D2A0E874A50}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4DF81CFE-9902-1CCD-4103-0BE1EA839C85}"/>
              </a:ext>
            </a:extLst>
          </p:cNvPr>
          <p:cNvSpPr/>
          <p:nvPr/>
        </p:nvSpPr>
        <p:spPr>
          <a:xfrm>
            <a:off x="0" y="825684"/>
            <a:ext cx="6795930" cy="2594216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92EFD8-E32C-B0A8-11B8-D7BB5B431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8171" y="1057521"/>
            <a:ext cx="5003541" cy="21734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GB" sz="4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228DB3B-2ACF-E775-1046-73D18A1433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46642" y="3751115"/>
            <a:ext cx="4985061" cy="1606161"/>
          </a:xfrm>
        </p:spPr>
        <p:txBody>
          <a:bodyPr anchor="t">
            <a:noAutofit/>
          </a:bodyPr>
          <a:lstStyle>
            <a:lvl1pPr>
              <a:defRPr lang="en-GB" sz="2400" b="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4806F6F5-CD0C-3FF2-6E57-9AD5C729E726}"/>
              </a:ext>
            </a:extLst>
          </p:cNvPr>
          <p:cNvSpPr/>
          <p:nvPr/>
        </p:nvSpPr>
        <p:spPr>
          <a:xfrm>
            <a:off x="0" y="889692"/>
            <a:ext cx="1070771" cy="2466200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288965B0-D9D7-3BA9-A36F-5A1E6BF45982}"/>
              </a:ext>
            </a:extLst>
          </p:cNvPr>
          <p:cNvSpPr/>
          <p:nvPr/>
        </p:nvSpPr>
        <p:spPr>
          <a:xfrm rot="5400013">
            <a:off x="-2365124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3E6224-9F65-28B6-1076-CCF58FED8F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35102" y="6309360"/>
            <a:ext cx="47975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Rectangle 58">
            <a:extLst>
              <a:ext uri="{FF2B5EF4-FFF2-40B4-BE49-F238E27FC236}">
                <a16:creationId xmlns:a16="http://schemas.microsoft.com/office/drawing/2014/main" id="{C5EB660C-F729-796C-F348-20F4AA85B732}"/>
              </a:ext>
            </a:extLst>
          </p:cNvPr>
          <p:cNvSpPr/>
          <p:nvPr/>
        </p:nvSpPr>
        <p:spPr>
          <a:xfrm rot="5400013">
            <a:off x="3398934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0" name="Date Placeholder 35">
            <a:extLst>
              <a:ext uri="{FF2B5EF4-FFF2-40B4-BE49-F238E27FC236}">
                <a16:creationId xmlns:a16="http://schemas.microsoft.com/office/drawing/2014/main" id="{7CB92FA0-2EFE-2A9C-1186-67608EC3C9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197349" y="6309360"/>
            <a:ext cx="2151135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1" name="Slide Number Placeholder 36">
            <a:extLst>
              <a:ext uri="{FF2B5EF4-FFF2-40B4-BE49-F238E27FC236}">
                <a16:creationId xmlns:a16="http://schemas.microsoft.com/office/drawing/2014/main" id="{8A9E03B2-C12C-AEDA-1C34-F3ADCC002F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fld id="{9E2F27CA-F6A1-416D-936A-B7A3EA1E1122}" type="slidenum">
              <a:t>‹#›</a:t>
            </a:fld>
            <a:endParaRPr lang="en-GB"/>
          </a:p>
        </p:txBody>
      </p:sp>
      <p:sp>
        <p:nvSpPr>
          <p:cNvPr id="12" name="Picture Placeholder 64">
            <a:extLst>
              <a:ext uri="{FF2B5EF4-FFF2-40B4-BE49-F238E27FC236}">
                <a16:creationId xmlns:a16="http://schemas.microsoft.com/office/drawing/2014/main" id="{1F4C7611-A4E0-1CA8-2785-B324BCEDDEF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59938" y="0"/>
            <a:ext cx="5332067" cy="6858000"/>
          </a:xfrm>
        </p:spPr>
        <p:txBody>
          <a:bodyPr anchor="t" anchorCtr="1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515771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11438-82C4-D078-75B5-898916E2F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78A85DF-7B93-5FE1-92A9-6F0B8E31D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04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DF0065-F550-227A-A75E-ABD2C46FE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931" y="180639"/>
            <a:ext cx="10900141" cy="935778"/>
          </a:xfrm>
        </p:spPr>
        <p:txBody>
          <a:bodyPr>
            <a:noAutofit/>
          </a:bodyPr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8C831-16DB-7AE7-015B-848BD9827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51620"/>
            <a:ext cx="12191996" cy="4749485"/>
          </a:xfrm>
          <a:prstGeom prst="rect">
            <a:avLst/>
          </a:prstGeom>
          <a:solidFill>
            <a:srgbClr val="FFFF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1AB1D-74E1-BDFA-8D45-C3A929AE9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7835"/>
            <a:ext cx="4651251" cy="750164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083C-8B9C-0A0F-BBA9-2A9F98C10AA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8931" y="1834002"/>
            <a:ext cx="4727731" cy="465155"/>
          </a:xfrm>
        </p:spPr>
        <p:txBody>
          <a:bodyPr anchor="t">
            <a:noAutofit/>
          </a:bodyPr>
          <a:lstStyle>
            <a:lvl1pPr>
              <a:defRPr lang="en-GB" sz="200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D022FF-F247-C43F-4F08-1F458691F3D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8931" y="2422382"/>
            <a:ext cx="4727731" cy="3029443"/>
          </a:xfrm>
        </p:spPr>
        <p:txBody>
          <a:bodyPr anchor="t">
            <a:noAutofit/>
          </a:bodyPr>
          <a:lstStyle>
            <a:lvl1pPr marL="283464" indent="-283464">
              <a:buSzPct val="100000"/>
              <a:buFont typeface="Arial" pitchFamily="34"/>
              <a:buChar char="•"/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C6767E-8944-3621-9F10-E8088D81DB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1834002"/>
            <a:ext cx="4727731" cy="465155"/>
          </a:xfrm>
        </p:spPr>
        <p:txBody>
          <a:bodyPr anchor="t">
            <a:noAutofit/>
          </a:bodyPr>
          <a:lstStyle>
            <a:lvl1pPr>
              <a:defRPr lang="en-GB" sz="200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FBBA6A-1D4E-8C01-D0F6-437BA0F7F05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2422382"/>
            <a:ext cx="4727731" cy="3029443"/>
          </a:xfrm>
        </p:spPr>
        <p:txBody>
          <a:bodyPr anchor="t">
            <a:noAutofit/>
          </a:bodyPr>
          <a:lstStyle>
            <a:lvl1pPr marL="283464" indent="-283464">
              <a:buSzPct val="100000"/>
              <a:buFont typeface="Arial" pitchFamily="34"/>
              <a:buChar char="•"/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A1C3002-D824-8389-1508-AF29C838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7" y="6101105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2" name="Footer Placeholder 29">
            <a:extLst>
              <a:ext uri="{FF2B5EF4-FFF2-40B4-BE49-F238E27FC236}">
                <a16:creationId xmlns:a16="http://schemas.microsoft.com/office/drawing/2014/main" id="{6618DFA5-1C11-4ECA-273C-DCDC068E32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42914" y="6309360"/>
            <a:ext cx="3423989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3" name="Date Placeholder 28">
            <a:extLst>
              <a:ext uri="{FF2B5EF4-FFF2-40B4-BE49-F238E27FC236}">
                <a16:creationId xmlns:a16="http://schemas.microsoft.com/office/drawing/2014/main" id="{1F072C69-56A7-D501-B688-0F192A59DB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73617" y="6309360"/>
            <a:ext cx="3411973" cy="457200"/>
          </a:xfrm>
        </p:spPr>
        <p:txBody>
          <a:bodyPr/>
          <a:lstStyle>
            <a:lvl1pPr>
              <a:defRPr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4" name="Slide Number Placeholder 30">
            <a:extLst>
              <a:ext uri="{FF2B5EF4-FFF2-40B4-BE49-F238E27FC236}">
                <a16:creationId xmlns:a16="http://schemas.microsoft.com/office/drawing/2014/main" id="{16FB1F28-6BF4-BF19-EFF8-EE287EE52E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96C51-11D5-4BA8-B886-393C6BC474F1}" type="slidenum">
              <a:t>‹#›</a:t>
            </a:fld>
            <a:endParaRPr lang="en-GB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0C8F7CD-1B5E-4253-28D2-66B0D6B7F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795" y="6117628"/>
            <a:ext cx="64008" cy="740371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300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AB76C8-C2C1-941B-7D39-EFDB116F4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8AF59-AF38-9C46-F4E9-DEA817746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04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A092F5-0823-619B-657B-085AD3F6E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931" y="180639"/>
            <a:ext cx="10900141" cy="935778"/>
          </a:xfrm>
        </p:spPr>
        <p:txBody>
          <a:bodyPr>
            <a:noAutofit/>
          </a:bodyPr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EF69C-A24D-85DC-89BC-0DC21207B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51620"/>
            <a:ext cx="12191996" cy="4749485"/>
          </a:xfrm>
          <a:prstGeom prst="rect">
            <a:avLst/>
          </a:prstGeom>
          <a:solidFill>
            <a:srgbClr val="FFFF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4FBB1C-DD5E-A608-75D5-E428CBEE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07835"/>
            <a:ext cx="4651251" cy="750164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17729-E8D5-1CDA-C92A-C263BC65EC9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8931" y="1834002"/>
            <a:ext cx="3519031" cy="465155"/>
          </a:xfrm>
        </p:spPr>
        <p:txBody>
          <a:bodyPr anchor="t">
            <a:noAutofit/>
          </a:bodyPr>
          <a:lstStyle>
            <a:lvl1pPr>
              <a:defRPr lang="en-GB" sz="200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E8335A-C2FF-497D-6804-EB1B3D8BF7E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8931" y="2419557"/>
            <a:ext cx="3519031" cy="3197263"/>
          </a:xfrm>
        </p:spPr>
        <p:txBody>
          <a:bodyPr anchor="t"/>
          <a:lstStyle>
            <a:lvl1pPr marL="283464" indent="-283464">
              <a:buSzPct val="100000"/>
              <a:buFont typeface="Arial" pitchFamily="34"/>
              <a:buChar char="•"/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0FA34-6E55-E182-94F7-14E0144C9DE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36487" y="1828351"/>
            <a:ext cx="3519031" cy="465155"/>
          </a:xfrm>
        </p:spPr>
        <p:txBody>
          <a:bodyPr anchor="t">
            <a:noAutofit/>
          </a:bodyPr>
          <a:lstStyle>
            <a:lvl1pPr>
              <a:defRPr lang="en-GB" sz="200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7E23E-560A-13C0-2A59-B9A983222E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36487" y="2419557"/>
            <a:ext cx="3519031" cy="3197263"/>
          </a:xfrm>
        </p:spPr>
        <p:txBody>
          <a:bodyPr anchor="t"/>
          <a:lstStyle>
            <a:lvl1pPr marL="283464" indent="-283464">
              <a:buSzPct val="100000"/>
              <a:buFont typeface="Arial" pitchFamily="34"/>
              <a:buChar char="•"/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C3552D-959B-FA90-CEF4-C27B8D86DF1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4033" y="1834002"/>
            <a:ext cx="3519031" cy="465155"/>
          </a:xfrm>
        </p:spPr>
        <p:txBody>
          <a:bodyPr anchor="t">
            <a:noAutofit/>
          </a:bodyPr>
          <a:lstStyle>
            <a:lvl1pPr>
              <a:defRPr lang="en-GB" sz="2000"/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774CA-FF66-A256-CE82-8B3F33F957A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4033" y="2419557"/>
            <a:ext cx="3519031" cy="3197263"/>
          </a:xfrm>
        </p:spPr>
        <p:txBody>
          <a:bodyPr anchor="t"/>
          <a:lstStyle>
            <a:lvl1pPr marL="283464" indent="-283464">
              <a:buSzPct val="100000"/>
              <a:buFont typeface="Arial" pitchFamily="34"/>
              <a:buChar char="•"/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F21775B-FAA5-D456-1D40-7862FED2F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7" y="6101105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5CCB8BC-75A5-AA81-AC02-4FADA9073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795" y="6117628"/>
            <a:ext cx="64008" cy="740371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5" name="Footer Placeholder 29">
            <a:extLst>
              <a:ext uri="{FF2B5EF4-FFF2-40B4-BE49-F238E27FC236}">
                <a16:creationId xmlns:a16="http://schemas.microsoft.com/office/drawing/2014/main" id="{833AB4DC-B48F-B8B5-5A26-F6D652C0C3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42914" y="6309360"/>
            <a:ext cx="3423989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6" name="Date Placeholder 28">
            <a:extLst>
              <a:ext uri="{FF2B5EF4-FFF2-40B4-BE49-F238E27FC236}">
                <a16:creationId xmlns:a16="http://schemas.microsoft.com/office/drawing/2014/main" id="{313D4619-951B-525C-5211-7FDEE89740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73617" y="6309360"/>
            <a:ext cx="3411973" cy="457200"/>
          </a:xfrm>
        </p:spPr>
        <p:txBody>
          <a:bodyPr/>
          <a:lstStyle>
            <a:lvl1pPr>
              <a:defRPr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7" name="Slide Number Placeholder 30">
            <a:extLst>
              <a:ext uri="{FF2B5EF4-FFF2-40B4-BE49-F238E27FC236}">
                <a16:creationId xmlns:a16="http://schemas.microsoft.com/office/drawing/2014/main" id="{619F5C3D-E436-7F25-57B9-4970515041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04930-691A-4FAC-9304-8CA2570876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7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670049F-AAD4-FAFF-3B7E-BADDA8DE1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DEA4D39-04ED-DD05-D275-B222FEAD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7549" y="0"/>
            <a:ext cx="7514447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E20EFB-51B7-75A7-E7D6-EC29147E18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672" y="537383"/>
            <a:ext cx="6172410" cy="1031927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7DF7A82-1C26-2017-D535-3AE86873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13">
            <a:off x="1216554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EAA71B-0D72-E33F-D1FF-8F55C038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9323"/>
            <a:ext cx="461772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E36643F-2BD4-0E53-FAA1-100E549C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46652"/>
            <a:ext cx="461772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AA1B80C3-EC7C-5F21-5813-7845473C34C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613541" cy="2249323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picture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D2DEAA6A-2C20-4944-3A75-2C2745E362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311338"/>
            <a:ext cx="4613541" cy="2241523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picture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8562ACCA-DDFF-7265-CBA1-137BE0523C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4613568"/>
            <a:ext cx="4613541" cy="2241523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7BAD71-CF21-D6C2-B76E-5D475D29C86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76672" y="1735741"/>
            <a:ext cx="6172410" cy="3767492"/>
          </a:xfrm>
        </p:spPr>
        <p:txBody>
          <a:bodyPr anchor="t"/>
          <a:lstStyle>
            <a:lvl1pPr>
              <a:defRPr lang="en-GB" sz="1600" b="0"/>
            </a:lvl1pPr>
          </a:lstStyle>
          <a:p>
            <a:pPr lvl="0"/>
            <a:r>
              <a:rPr lang="en-GB"/>
              <a:t> 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3F2D66F-4512-9597-58C1-D1427C226F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42914" y="6309360"/>
            <a:ext cx="327151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A929CD3-8962-AAB1-DC81-63DEB86EFF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76672" y="6309360"/>
            <a:ext cx="3411973" cy="457200"/>
          </a:xfrm>
        </p:spPr>
        <p:txBody>
          <a:bodyPr/>
          <a:lstStyle>
            <a:lvl1pPr>
              <a:defRPr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B018752-0E04-39FE-D88D-51EE09CF9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00A9C-8B70-4B3E-B543-562C9DC2DB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51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987D23-7013-F575-281E-4C52C422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F9F7C06-B6A4-7BD5-AD76-7F785237C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66787"/>
            <a:ext cx="6833384" cy="2594216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B87BFD-8837-7792-34A3-2CFAAB3892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4620" y="1138043"/>
            <a:ext cx="4862806" cy="2019488"/>
          </a:xfrm>
        </p:spPr>
        <p:txBody>
          <a:bodyPr/>
          <a:lstStyle>
            <a:lvl1pPr>
              <a:lnSpc>
                <a:spcPct val="100000"/>
              </a:lnSpc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51016BC4-EA37-DAE7-32BF-2DFE33B730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58027" y="4937"/>
            <a:ext cx="5333978" cy="3392049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EAE4E768-D8AF-0964-3589-648CA602F3B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67708" y="3461004"/>
            <a:ext cx="5728213" cy="3396996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81B8178-1CF6-8728-9716-786D406A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63" y="920160"/>
            <a:ext cx="1070771" cy="2466200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4794E24-84F5-866B-104A-335E059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13">
            <a:off x="-2390233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127B9C7-7296-D85B-0CB0-DE2FF44B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8453"/>
            <a:ext cx="6833384" cy="71707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9E876AC-C83E-1982-7C94-60408757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27" y="3442670"/>
            <a:ext cx="5333978" cy="3415329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097CE58-9491-0CAF-97D6-44409783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96996"/>
            <a:ext cx="12191996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952356-7CD6-E373-8ABE-D6749F5ED5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386760" y="3928344"/>
            <a:ext cx="4162321" cy="2285003"/>
          </a:xfrm>
        </p:spPr>
        <p:txBody>
          <a:bodyPr anchor="t"/>
          <a:lstStyle>
            <a:lvl1pPr>
              <a:lnSpc>
                <a:spcPct val="100000"/>
              </a:lnSpc>
              <a:defRPr lang="en-GB" sz="24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2A92873-6D06-36D9-6A82-E75C2617C9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525914" y="6309360"/>
            <a:ext cx="4946593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9001DD1-929C-E588-7C49-4D490556E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13">
            <a:off x="3398934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5" name="Date Placeholder 11">
            <a:extLst>
              <a:ext uri="{FF2B5EF4-FFF2-40B4-BE49-F238E27FC236}">
                <a16:creationId xmlns:a16="http://schemas.microsoft.com/office/drawing/2014/main" id="{0A0DA493-68EE-2AD0-505B-04A45A25EC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377726" y="6309360"/>
            <a:ext cx="2736332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C1A6308-61AD-B254-51A3-D90527C1D3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931A6-5688-4B07-8B1A-150B36657D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506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BD8B2D-E8E9-D28D-629C-F038CE442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2D16B2-3975-2FB8-4940-7ACFA2EB4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5814" y="0"/>
            <a:ext cx="4016191" cy="1056543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575B17A-9085-8C49-339A-41C41E58B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7" y="1031498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44B3A5D-AF2B-9328-3DA2-C877222DF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4" y="1095506"/>
            <a:ext cx="8203484" cy="5016892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E0DE0A-0F4F-5128-8C51-19275F719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79" y="1475402"/>
            <a:ext cx="6623035" cy="791861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285EF4-19F5-7F93-CD73-3F9D93FCA47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87179" y="2502045"/>
            <a:ext cx="6623035" cy="3030595"/>
          </a:xfrm>
        </p:spPr>
        <p:txBody>
          <a:bodyPr anchor="t"/>
          <a:lstStyle>
            <a:lvl1pPr>
              <a:defRPr lang="en-GB" sz="20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4D2D9437-E778-097E-6AC0-D67BED91A02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94349" y="1085429"/>
            <a:ext cx="3997656" cy="5037859"/>
          </a:xfrm>
        </p:spPr>
        <p:txBody>
          <a:bodyPr anchor="t" anchorCtr="1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FDEB81A-2D7A-F56E-B6F0-60CA63DCC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44402"/>
            <a:ext cx="8150083" cy="713597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E0CAB70-4608-9476-E0DC-4504E3D96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6529" y="6167618"/>
            <a:ext cx="3982422" cy="690381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719BC84-FAEB-0012-B380-B0AD28831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7" y="6112398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4B3F0EE-E463-D547-7102-F886F0EFE7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87179" y="6309360"/>
            <a:ext cx="6623035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09D9787-76E1-429D-25B8-613EF814F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2521" y="0"/>
            <a:ext cx="64008" cy="6858000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9AE25A25-77EC-5504-5871-B0757EB6E6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79534" y="6309360"/>
            <a:ext cx="1885602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799433F0-B5F7-268E-0C80-014EBB89A4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12C0A-FEF5-497D-AB97-616FD28811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105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10665A88-A3B4-2289-09D9-E3E098C2A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647A0A28-5A98-9EED-25AA-C5EAC7E9F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FC31952-C0EA-5686-F19E-9C789A37E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13">
            <a:off x="1216554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CB505F3-E385-6DEB-4674-BADCBB35F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7549" y="0"/>
            <a:ext cx="7514447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E198E6-6B59-9CA8-941D-6E4AB3717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5916" y="673309"/>
            <a:ext cx="6457721" cy="1580887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D42A681-5A78-21B5-6BE6-2707DDDFC8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61004"/>
            <a:ext cx="4613550" cy="3396996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9247F3B-ED4F-638B-F1E9-D74CDFCB12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613550" cy="3396996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530BC7-DE7D-E036-E0E4-A0AFB671103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05916" y="2353583"/>
            <a:ext cx="6457721" cy="3767492"/>
          </a:xfrm>
        </p:spPr>
        <p:txBody>
          <a:bodyPr anchor="t"/>
          <a:lstStyle>
            <a:lvl1pPr>
              <a:defRPr lang="en-GB"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B8BD878-9170-77AD-D251-EC75D91D2E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1902" y="6309360"/>
            <a:ext cx="4097033" cy="457200"/>
          </a:xfrm>
        </p:spPr>
        <p:txBody>
          <a:bodyPr/>
          <a:lstStyle>
            <a:lvl1pPr>
              <a:defRPr>
                <a:effectLst>
                  <a:outerShdw dist="38095" dir="240238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97A411-CD4A-4C5E-249D-180E999804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205304" y="6309360"/>
            <a:ext cx="3411973" cy="457200"/>
          </a:xfrm>
        </p:spPr>
        <p:txBody>
          <a:bodyPr/>
          <a:lstStyle>
            <a:lvl1pPr>
              <a:defRPr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925B02-6AE2-BD7C-2A49-DE87D78955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F3440-5417-4963-9413-8CA708C51D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05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1A867735-12F5-9CFD-340D-957415BDF0B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7FEB3368-4818-D9D9-DE7F-709A911E3C0E}"/>
              </a:ext>
            </a:extLst>
          </p:cNvPr>
          <p:cNvSpPr/>
          <p:nvPr/>
        </p:nvSpPr>
        <p:spPr>
          <a:xfrm>
            <a:off x="7547850" y="-4078"/>
            <a:ext cx="4641092" cy="1056543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77AF4C2B-02BB-7B58-6E50-220B16DA568D}"/>
              </a:ext>
            </a:extLst>
          </p:cNvPr>
          <p:cNvSpPr/>
          <p:nvPr/>
        </p:nvSpPr>
        <p:spPr>
          <a:xfrm>
            <a:off x="1527" y="1031498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D1F2D18-C63F-0F96-85C1-2D125AF00E9B}"/>
              </a:ext>
            </a:extLst>
          </p:cNvPr>
          <p:cNvSpPr/>
          <p:nvPr/>
        </p:nvSpPr>
        <p:spPr>
          <a:xfrm>
            <a:off x="7585469" y="1095506"/>
            <a:ext cx="4603482" cy="5016892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19F720-D3DF-FD21-B47C-D2D70A7E0F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3503" y="1709525"/>
            <a:ext cx="3754672" cy="2528517"/>
          </a:xfrm>
        </p:spPr>
        <p:txBody>
          <a:bodyPr anchor="b"/>
          <a:lstStyle>
            <a:lvl1pPr>
              <a:lnSpc>
                <a:spcPct val="100000"/>
              </a:lnSpc>
              <a:defRPr lang="en-GB"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8410202-955B-28A8-A6D1-6970465148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76914" y="4238042"/>
            <a:ext cx="3806921" cy="1741401"/>
          </a:xfrm>
        </p:spPr>
        <p:txBody>
          <a:bodyPr anchor="t"/>
          <a:lstStyle>
            <a:lvl1pPr>
              <a:defRPr lang="en-GB" sz="2000" b="0">
                <a:solidFill>
                  <a:srgbClr val="595460"/>
                </a:solidFill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F8EFCEEF-2326-259E-B4A0-D492F9577876}"/>
              </a:ext>
            </a:extLst>
          </p:cNvPr>
          <p:cNvSpPr/>
          <p:nvPr/>
        </p:nvSpPr>
        <p:spPr>
          <a:xfrm>
            <a:off x="0" y="6144402"/>
            <a:ext cx="7534655" cy="713597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8CC222A4-E101-C307-267A-25BB44935575}"/>
              </a:ext>
            </a:extLst>
          </p:cNvPr>
          <p:cNvSpPr/>
          <p:nvPr/>
        </p:nvSpPr>
        <p:spPr>
          <a:xfrm>
            <a:off x="7585469" y="6167618"/>
            <a:ext cx="4603482" cy="690381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30F5CE27-1958-13D8-1543-B0A96C102BAA}"/>
              </a:ext>
            </a:extLst>
          </p:cNvPr>
          <p:cNvSpPr/>
          <p:nvPr/>
        </p:nvSpPr>
        <p:spPr>
          <a:xfrm>
            <a:off x="1527" y="6112398"/>
            <a:ext cx="12188952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6EEA784C-412C-0F11-ED50-D8AE7FC55CBF}"/>
              </a:ext>
            </a:extLst>
          </p:cNvPr>
          <p:cNvSpPr/>
          <p:nvPr/>
        </p:nvSpPr>
        <p:spPr>
          <a:xfrm>
            <a:off x="7521461" y="0"/>
            <a:ext cx="64008" cy="6858000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23744B2D-C858-F624-73A3-B8F53DC5715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095506"/>
            <a:ext cx="7519934" cy="5016892"/>
          </a:xfrm>
        </p:spPr>
        <p:txBody>
          <a:bodyPr anchor="t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9200702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075655B-0A35-4B0C-4779-C79CE97A9EF8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ADC3D11-996F-C8ED-13D0-3F367E97A5F4}"/>
              </a:ext>
            </a:extLst>
          </p:cNvPr>
          <p:cNvSpPr/>
          <p:nvPr/>
        </p:nvSpPr>
        <p:spPr>
          <a:xfrm>
            <a:off x="1038767" y="2130213"/>
            <a:ext cx="11153229" cy="4727786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F294954-6C5A-B5E4-AFA0-751B774C7EBD}"/>
              </a:ext>
            </a:extLst>
          </p:cNvPr>
          <p:cNvSpPr/>
          <p:nvPr/>
        </p:nvSpPr>
        <p:spPr>
          <a:xfrm>
            <a:off x="0" y="896642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D92073-35CA-613F-D141-346BA7949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369" y="1044052"/>
            <a:ext cx="10013713" cy="1030364"/>
          </a:xfrm>
        </p:spPr>
        <p:txBody>
          <a:bodyPr/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DC5110A-B8CD-96E4-9CBF-E2BF974BD3A9}"/>
              </a:ext>
            </a:extLst>
          </p:cNvPr>
          <p:cNvSpPr/>
          <p:nvPr/>
        </p:nvSpPr>
        <p:spPr>
          <a:xfrm>
            <a:off x="0" y="962424"/>
            <a:ext cx="1006763" cy="1216152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23610D6-DBE3-6CC2-1F89-5B87BD69F31B}"/>
              </a:ext>
            </a:extLst>
          </p:cNvPr>
          <p:cNvSpPr/>
          <p:nvPr/>
        </p:nvSpPr>
        <p:spPr>
          <a:xfrm rot="5400013">
            <a:off x="-2390233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E08D5F-9747-3C3F-8305-198D807005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535369" y="6309360"/>
            <a:ext cx="5732062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833461-2763-8203-235B-12AEEC85E1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202168" y="6309360"/>
            <a:ext cx="2148839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738220-0E10-8989-0AE1-289A9319D2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5FC57-A96B-45E2-859C-D37335F3438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3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FE23219-0C97-B4E1-7CFF-91A72210A4C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1F8E317-3659-DF8C-96FA-7562891B21BD}"/>
              </a:ext>
            </a:extLst>
          </p:cNvPr>
          <p:cNvSpPr/>
          <p:nvPr/>
        </p:nvSpPr>
        <p:spPr>
          <a:xfrm>
            <a:off x="1038767" y="2130213"/>
            <a:ext cx="11153229" cy="4727786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EA3403-3EC3-F6BC-677B-46E948B04FFB}"/>
              </a:ext>
            </a:extLst>
          </p:cNvPr>
          <p:cNvSpPr/>
          <p:nvPr/>
        </p:nvSpPr>
        <p:spPr>
          <a:xfrm>
            <a:off x="0" y="896642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4B300F-E072-1070-C275-A6C8D6801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369" y="1044052"/>
            <a:ext cx="10013713" cy="1030364"/>
          </a:xfrm>
        </p:spPr>
        <p:txBody>
          <a:bodyPr/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B7BCF6E-5FD8-F33F-805B-56E109E43529}"/>
              </a:ext>
            </a:extLst>
          </p:cNvPr>
          <p:cNvSpPr/>
          <p:nvPr/>
        </p:nvSpPr>
        <p:spPr>
          <a:xfrm>
            <a:off x="0" y="962424"/>
            <a:ext cx="1006763" cy="1216152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B0EE507-9215-9F4F-0D01-A4449D47E229}"/>
              </a:ext>
            </a:extLst>
          </p:cNvPr>
          <p:cNvSpPr/>
          <p:nvPr/>
        </p:nvSpPr>
        <p:spPr>
          <a:xfrm rot="5400013">
            <a:off x="-2390233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F2BD7F-6142-4D70-6E08-C0B0127F83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535369" y="6309360"/>
            <a:ext cx="5732062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A35B91-F458-1273-0798-D5B83E62EB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202168" y="6309360"/>
            <a:ext cx="2148839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4E5D9-06C7-D057-EC15-D771ED2ADA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536BAA-7718-4A83-A92E-A92150C7EA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rgbClr val="EB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6C1F9B8-85CE-14F0-742E-8BDC98B36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1115" y="0"/>
            <a:ext cx="64008" cy="6858000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6C2DC4B-11DC-39B7-D317-E309BDE27A6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 anchor="t" anchorCtr="1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GB"/>
              <a:t>Click to add photo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A05153-D0E2-A831-C437-B62221042E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728" y="1095506"/>
            <a:ext cx="4606536" cy="3936930"/>
          </a:xfrm>
          <a:solidFill>
            <a:srgbClr val="595460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A075-A751-BF02-0C7D-30763CCCCC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728" y="5032436"/>
            <a:ext cx="4606536" cy="1079961"/>
          </a:xfrm>
          <a:solidFill>
            <a:srgbClr val="595460"/>
          </a:solidFill>
        </p:spPr>
        <p:txBody>
          <a:bodyPr/>
          <a:lstStyle>
            <a:lvl1pPr marL="365760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0D602D-1D65-D556-2AD4-4B2D0A593A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55384" y="6309360"/>
            <a:ext cx="600769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5BC2B4-74A8-6DF2-6126-97DC28296C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197349" y="6309360"/>
            <a:ext cx="2151135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FB90FD2-71E9-8E37-11DD-68A13F7AA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defRPr>
            </a:lvl1pPr>
          </a:lstStyle>
          <a:p>
            <a:pPr lvl="0"/>
            <a:fld id="{AF4B5A89-FEAF-4E36-A9EE-3185D8186C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93B3FD7D-F51F-CD29-8F75-7230A0656E9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4A6AA516-FB86-7E52-0DA2-6F70AB0D1AA4}"/>
              </a:ext>
            </a:extLst>
          </p:cNvPr>
          <p:cNvSpPr/>
          <p:nvPr/>
        </p:nvSpPr>
        <p:spPr>
          <a:xfrm>
            <a:off x="1038767" y="-2944"/>
            <a:ext cx="11153229" cy="4727786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B7417345-E694-8892-38C1-D768B1EE5073}"/>
              </a:ext>
            </a:extLst>
          </p:cNvPr>
          <p:cNvSpPr/>
          <p:nvPr/>
        </p:nvSpPr>
        <p:spPr>
          <a:xfrm>
            <a:off x="0" y="4724841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91BCF7-65ED-A45F-3A98-4ED4DA5CD7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369" y="4872252"/>
            <a:ext cx="10013713" cy="1030364"/>
          </a:xfrm>
        </p:spPr>
        <p:txBody>
          <a:bodyPr/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C1A88B3-7840-887F-D006-D4646BD03592}"/>
              </a:ext>
            </a:extLst>
          </p:cNvPr>
          <p:cNvSpPr/>
          <p:nvPr/>
        </p:nvSpPr>
        <p:spPr>
          <a:xfrm>
            <a:off x="0" y="4790623"/>
            <a:ext cx="1006763" cy="1216152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0D58528E-9A50-0AFE-89A4-35BBF47CFE56}"/>
              </a:ext>
            </a:extLst>
          </p:cNvPr>
          <p:cNvSpPr/>
          <p:nvPr/>
        </p:nvSpPr>
        <p:spPr>
          <a:xfrm rot="5400013">
            <a:off x="-2390233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9A65ED-3349-E69C-0658-F020E0F493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535369" y="6309360"/>
            <a:ext cx="4946593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091084A-1324-529C-4C12-FFAF8F0E22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202168" y="6309360"/>
            <a:ext cx="2148839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BB7E1F-B34F-500D-4747-2958902AAF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A427CA-C3C4-4CB4-920F-5823309BFE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61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EC4757-E91A-292D-6B9A-732D1BFDC21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BED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8C4442-0D95-CA54-9608-B9DCBDE12B8A}"/>
              </a:ext>
            </a:extLst>
          </p:cNvPr>
          <p:cNvSpPr/>
          <p:nvPr/>
        </p:nvSpPr>
        <p:spPr>
          <a:xfrm>
            <a:off x="1038767" y="-2944"/>
            <a:ext cx="11153229" cy="4727786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151E4-71EC-D1FF-BD39-C465F8A25A44}"/>
              </a:ext>
            </a:extLst>
          </p:cNvPr>
          <p:cNvSpPr/>
          <p:nvPr/>
        </p:nvSpPr>
        <p:spPr>
          <a:xfrm>
            <a:off x="0" y="4724841"/>
            <a:ext cx="12191996" cy="1347715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7464D7-E9EB-812D-BF2D-32076B496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369" y="4872252"/>
            <a:ext cx="10013713" cy="1030364"/>
          </a:xfrm>
        </p:spPr>
        <p:txBody>
          <a:bodyPr/>
          <a:lstStyle>
            <a:lvl1pPr>
              <a:defRPr lang="en-GB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AB243-74E5-3123-A4C3-BA9D97A39FC8}"/>
              </a:ext>
            </a:extLst>
          </p:cNvPr>
          <p:cNvSpPr/>
          <p:nvPr/>
        </p:nvSpPr>
        <p:spPr>
          <a:xfrm>
            <a:off x="0" y="4790623"/>
            <a:ext cx="1006763" cy="1216152"/>
          </a:xfrm>
          <a:prstGeom prst="rect">
            <a:avLst/>
          </a:prstGeom>
          <a:solidFill>
            <a:srgbClr val="97A7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9A54-6D3A-ADD3-6A91-07308A766A75}"/>
              </a:ext>
            </a:extLst>
          </p:cNvPr>
          <p:cNvSpPr/>
          <p:nvPr/>
        </p:nvSpPr>
        <p:spPr>
          <a:xfrm rot="5400013">
            <a:off x="-2390233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288805-6D13-5942-003F-64C0675BAD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535369" y="6309360"/>
            <a:ext cx="4946593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29AB07-DACC-B81D-F6A3-4417EEA0AE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202168" y="6309360"/>
            <a:ext cx="2148839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77E151-4488-533B-B2DC-077C9CA5D3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64119-9D34-4C7C-BCA2-716C94FCCB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8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86E2128-0E4C-7E20-2522-E230CF36FA3F}"/>
              </a:ext>
            </a:extLst>
          </p:cNvPr>
          <p:cNvSpPr/>
          <p:nvPr/>
        </p:nvSpPr>
        <p:spPr>
          <a:xfrm>
            <a:off x="4718303" y="0"/>
            <a:ext cx="7473702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C24EC4-DB36-ACD9-0998-10C63E380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914" y="705112"/>
            <a:ext cx="3411973" cy="51974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9728" tIns="109728" rIns="109728" bIns="9144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DB35FF-EFBD-DD23-4C92-D23BE4A5C9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76672" y="705112"/>
            <a:ext cx="6172410" cy="51974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9728" tIns="109728" rIns="109728" bIns="9144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3122D6-65B2-F8D9-E87F-25433BC3FFE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76672" y="6309360"/>
            <a:ext cx="454961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150" baseline="0">
                <a:solidFill>
                  <a:srgbClr val="404040"/>
                </a:solidFill>
                <a:uFillTx/>
                <a:latin typeface="Meiryo"/>
              </a:defRPr>
            </a:lvl1pPr>
          </a:lstStyle>
          <a:p>
            <a:pPr lvl="0"/>
            <a:r>
              <a:rPr lang="en-GB"/>
              <a:t>2/1/20XX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9A9BB3-5A86-A545-9975-1F1FC7B8449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42914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150" baseline="0">
                <a:solidFill>
                  <a:srgbClr val="404040"/>
                </a:solidFill>
                <a:uFillTx/>
                <a:latin typeface="Meiryo"/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92106D-D596-5695-B1E7-135CEE69F7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defRPr>
            </a:lvl1pPr>
          </a:lstStyle>
          <a:p>
            <a:pPr lvl="0"/>
            <a:fld id="{45BFB62F-18EB-4B84-BC39-B0603CCE5B58}" type="slidenum">
              <a:t>‹#›</a:t>
            </a:fld>
            <a:endParaRPr lang="en-GB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2D0F6E2-4F6C-DDF0-B2E0-66526044535F}"/>
              </a:ext>
            </a:extLst>
          </p:cNvPr>
          <p:cNvSpPr/>
          <p:nvPr/>
        </p:nvSpPr>
        <p:spPr>
          <a:xfrm rot="5400013">
            <a:off x="1257299" y="3396996"/>
            <a:ext cx="6858000" cy="64008"/>
          </a:xfrm>
          <a:prstGeom prst="rect">
            <a:avLst/>
          </a:prstGeom>
          <a:solidFill>
            <a:srgbClr val="595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Meiry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0"/>
        </a:spcAft>
        <a:buNone/>
        <a:tabLst/>
        <a:defRPr lang="en-US" sz="3600" b="1" i="0" u="none" strike="noStrike" kern="1200" cap="none" spc="150" baseline="0">
          <a:solidFill>
            <a:srgbClr val="404040"/>
          </a:solidFill>
          <a:uFillTx/>
          <a:latin typeface="Meiryo"/>
        </a:defRPr>
      </a:lvl1pPr>
    </p:titleStyle>
    <p:bodyStyle>
      <a:lvl1pPr marL="0" marR="0" lvl="0" indent="0" algn="l" defTabSz="914400" rtl="0" fontAlgn="auto" hangingPunct="1">
        <a:lnSpc>
          <a:spcPct val="140000"/>
        </a:lnSpc>
        <a:spcBef>
          <a:spcPts val="930"/>
        </a:spcBef>
        <a:spcAft>
          <a:spcPts val="0"/>
        </a:spcAft>
        <a:buNone/>
        <a:tabLst/>
        <a:defRPr lang="en-US" sz="1800" b="1" i="0" u="none" strike="noStrike" kern="1200" cap="none" spc="150" baseline="0">
          <a:solidFill>
            <a:srgbClr val="404040"/>
          </a:solidFill>
          <a:uFillTx/>
          <a:latin typeface="Meiryo"/>
        </a:defRPr>
      </a:lvl1pPr>
      <a:lvl2pPr marL="0" marR="0" lvl="1" indent="0" algn="l" defTabSz="914400" rtl="0" fontAlgn="auto" hangingPunct="1">
        <a:lnSpc>
          <a:spcPct val="140000"/>
        </a:lnSpc>
        <a:spcBef>
          <a:spcPts val="930"/>
        </a:spcBef>
        <a:spcAft>
          <a:spcPts val="0"/>
        </a:spcAft>
        <a:buNone/>
        <a:tabLst/>
        <a:defRPr lang="en-US" sz="1600" b="0" i="0" u="none" strike="noStrike" kern="1200" cap="none" spc="150" baseline="0">
          <a:solidFill>
            <a:srgbClr val="404040"/>
          </a:solidFill>
          <a:uFillTx/>
          <a:latin typeface="Meiryo"/>
        </a:defRPr>
      </a:lvl2pPr>
      <a:lvl3pPr marL="0" marR="0" lvl="2" indent="-320040" algn="l" defTabSz="914400" rtl="0" fontAlgn="auto" hangingPunct="1">
        <a:lnSpc>
          <a:spcPct val="140000"/>
        </a:lnSpc>
        <a:spcBef>
          <a:spcPts val="930"/>
        </a:spcBef>
        <a:spcAft>
          <a:spcPts val="0"/>
        </a:spcAft>
        <a:buSzPct val="100000"/>
        <a:buFont typeface="Corbel" pitchFamily="34"/>
        <a:buChar char="–"/>
        <a:tabLst/>
        <a:defRPr lang="en-US" sz="1400" b="0" i="1" u="none" strike="noStrike" kern="1200" cap="none" spc="150" baseline="0">
          <a:solidFill>
            <a:srgbClr val="404040"/>
          </a:solidFill>
          <a:uFillTx/>
          <a:latin typeface="Meiryo"/>
        </a:defRPr>
      </a:lvl3pPr>
      <a:lvl4pPr marL="0" marR="0" lvl="3" indent="-320040" algn="l" defTabSz="914400" rtl="0" fontAlgn="auto" hangingPunct="1">
        <a:lnSpc>
          <a:spcPct val="140000"/>
        </a:lnSpc>
        <a:spcBef>
          <a:spcPts val="930"/>
        </a:spcBef>
        <a:spcAft>
          <a:spcPts val="0"/>
        </a:spcAft>
        <a:buSzPct val="100000"/>
        <a:buFont typeface="Corbel" pitchFamily="34"/>
        <a:buChar char="–"/>
        <a:tabLst/>
        <a:defRPr lang="en-US" sz="1400" b="0" i="0" u="none" strike="noStrike" kern="1200" cap="none" spc="150" baseline="0">
          <a:solidFill>
            <a:srgbClr val="404040"/>
          </a:solidFill>
          <a:uFillTx/>
          <a:latin typeface="Meiryo"/>
        </a:defRPr>
      </a:lvl4pPr>
      <a:lvl5pPr marL="0" marR="0" lvl="4" indent="-320040" algn="l" defTabSz="914400" rtl="0" fontAlgn="auto" hangingPunct="1">
        <a:lnSpc>
          <a:spcPct val="140000"/>
        </a:lnSpc>
        <a:spcBef>
          <a:spcPts val="930"/>
        </a:spcBef>
        <a:spcAft>
          <a:spcPts val="0"/>
        </a:spcAft>
        <a:buSzPct val="100000"/>
        <a:buFont typeface="Corbel" pitchFamily="34"/>
        <a:buChar char="–"/>
        <a:tabLst/>
        <a:defRPr lang="en-US" sz="1400" b="0" i="1" u="none" strike="noStrike" kern="1200" cap="none" spc="150" baseline="0">
          <a:solidFill>
            <a:srgbClr val="404040"/>
          </a:solidFill>
          <a:uFillTx/>
          <a:latin typeface="Meiry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eo@techlinkinnovation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B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7E5CF65-8D0F-BBC9-9E33-835356452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0034" y="736651"/>
            <a:ext cx="5122541" cy="2728212"/>
          </a:xfrm>
        </p:spPr>
        <p:txBody>
          <a:bodyPr/>
          <a:lstStyle/>
          <a:p>
            <a:pPr lvl="0"/>
            <a:r>
              <a:rPr lang="en-GB" sz="2800" dirty="0"/>
              <a:t>Navigating Ethical, Security, and Societal Challenges in Artificial Intelligence (AI)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098479F5-5250-74C5-9031-671C6D3EFD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8775" y="5160398"/>
            <a:ext cx="4985061" cy="882588"/>
          </a:xfrm>
        </p:spPr>
        <p:txBody>
          <a:bodyPr anchor="t">
            <a:normAutofit fontScale="85000" lnSpcReduction="10000"/>
          </a:bodyPr>
          <a:lstStyle/>
          <a:p>
            <a:pPr lvl="0">
              <a:lnSpc>
                <a:spcPct val="80000"/>
              </a:lnSpc>
            </a:pPr>
            <a:r>
              <a:rPr lang="en-GB" sz="2200" dirty="0"/>
              <a:t>Joshua Ibibo</a:t>
            </a:r>
          </a:p>
          <a:p>
            <a:pPr lvl="0">
              <a:lnSpc>
                <a:spcPct val="80000"/>
              </a:lnSpc>
            </a:pPr>
            <a:r>
              <a:rPr lang="en-GB" sz="2200" b="0" i="1" dirty="0"/>
              <a:t>PhD Cyber Security Researcher, UK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21835D2-9F79-A39F-1C8A-9A5583817331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DE236E-24DD-437B-B480-600A21FE393F}" type="slidenum">
              <a:rPr lang="en-GB" sz="1600" b="1" i="0" u="none" strike="noStrike" kern="1200" cap="none" spc="15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eiryo"/>
              </a:rPr>
              <a:t>1</a:t>
            </a:fld>
            <a:endParaRPr lang="en-GB" sz="1600" b="1" i="0" u="none" strike="noStrike" kern="1200" cap="none" spc="15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eiryo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3AE1F8F-57C7-4583-3411-A9DAEC32B9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8773" y="3289252"/>
            <a:ext cx="4985061" cy="1023378"/>
          </a:xfrm>
        </p:spPr>
        <p:txBody>
          <a:bodyPr anchor="t">
            <a:normAutofit lnSpcReduction="10000"/>
          </a:bodyPr>
          <a:lstStyle/>
          <a:p>
            <a:r>
              <a:rPr lang="en-GB" sz="2000" dirty="0"/>
              <a:t>Examining the Pros and Cons for a Responsible AI Future</a:t>
            </a:r>
          </a:p>
        </p:txBody>
      </p:sp>
      <p:pic>
        <p:nvPicPr>
          <p:cNvPr id="6" name="Picture 5" descr="A person in a mask using a computer&#10;&#10;AI-generated content may be incorrect.">
            <a:extLst>
              <a:ext uri="{FF2B5EF4-FFF2-40B4-BE49-F238E27FC236}">
                <a16:creationId xmlns:a16="http://schemas.microsoft.com/office/drawing/2014/main" id="{D6F58736-C779-4507-9C05-4D63A074A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9119911-AEF7-9D89-DAD1-4D8F5BC76A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91440"/>
            <a:ext cx="6457721" cy="1081690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Security Risks and Cybersecurity Attacks in AI: AI-Powered Cyber Threats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543D9C0-5E35-D246-D157-987456F98B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139395"/>
            <a:ext cx="6457721" cy="4630469"/>
          </a:xfrm>
        </p:spPr>
        <p:txBody>
          <a:bodyPr anchor="t">
            <a:normAutofit fontScale="92500" lnSpcReduction="20000"/>
          </a:bodyPr>
          <a:lstStyle/>
          <a:p>
            <a:pPr lvl="0">
              <a:lnSpc>
                <a:spcPct val="120000"/>
              </a:lnSpc>
              <a:buSzPct val="100000"/>
            </a:pPr>
            <a:r>
              <a:rPr lang="en-GB" sz="1600" dirty="0" err="1"/>
              <a:t>i</a:t>
            </a:r>
            <a:r>
              <a:rPr lang="en-GB" sz="1600" dirty="0"/>
              <a:t>. Automated Hacking &amp; AI-powered Malware: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Cybercriminals use AI to enhance hacking techniques, bypassing security </a:t>
            </a:r>
            <a:r>
              <a:rPr lang="en-GB" sz="1600" b="0" dirty="0" err="1"/>
              <a:t>defenses</a:t>
            </a:r>
            <a:r>
              <a:rPr lang="en-GB" sz="1600" b="0" dirty="0"/>
              <a:t>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Fact:</a:t>
            </a:r>
            <a:r>
              <a:rPr lang="en-GB" sz="1600" b="0" dirty="0"/>
              <a:t> AI-driven phishing attacks have increased by 65% since 2022 (IBM Security Report, 2024).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b="0" dirty="0"/>
              <a:t>ii. </a:t>
            </a:r>
            <a:r>
              <a:rPr lang="en-GB" sz="1600" dirty="0"/>
              <a:t>Adversarial AI Attacks:</a:t>
            </a:r>
            <a:endParaRPr lang="en-GB" sz="1600" b="0" dirty="0"/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Hackers manipulate AI systems by feeding them misleading inputs.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Example:</a:t>
            </a:r>
            <a:r>
              <a:rPr lang="en-GB" sz="1600" b="0" dirty="0"/>
              <a:t> AI-powered self-driving cars being tricked by adversarial road signs (Harvard AI Lab, 2023).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Image of an AI-generated comparison of AI in cybersecurity </a:t>
            </a:r>
            <a:r>
              <a:rPr lang="en-GB" sz="1600" dirty="0" err="1"/>
              <a:t>defense</a:t>
            </a:r>
            <a:r>
              <a:rPr lang="en-GB" sz="1600" dirty="0"/>
              <a:t> vs. AI-powered attacks, showcasing the battle between ethical AI security systems and malicious AI-driven cyber threats.</a:t>
            </a: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3ECFD31-B5C1-80CE-D026-9CD505CC9114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519BBA4-2FC2-5D01-F604-751BFF434D9B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717FECA-F81D-0423-620D-B67CA3CA3C24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6B655-A4B9-4F29-962E-7D0FBA1B9468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10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B1C76FD-A608-867D-F387-610968C5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08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10228F00-ABFC-0805-B9C9-CB47BB62CC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8974" y="104771"/>
            <a:ext cx="6457721" cy="1319434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The Need for Transparency &amp; Robust Regulatory Frameworks: Why Regulation Matters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0CDE747-CD66-0BE9-B27F-3A5F8E0715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295805"/>
          </a:xfrm>
        </p:spPr>
        <p:txBody>
          <a:bodyPr anchor="t">
            <a:normAutofit fontScale="92500"/>
          </a:bodyPr>
          <a:lstStyle/>
          <a:p>
            <a:pPr lvl="0">
              <a:lnSpc>
                <a:spcPct val="120000"/>
              </a:lnSpc>
              <a:buSzPct val="100000"/>
            </a:pPr>
            <a:r>
              <a:rPr lang="en-GB" sz="1600" dirty="0" err="1"/>
              <a:t>i</a:t>
            </a:r>
            <a:r>
              <a:rPr lang="en-GB" sz="1600" dirty="0"/>
              <a:t>. Current AI Regulations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The EU AI Act (2023): First major AI regulation addressing transparency and ethical risks.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US AI Bill of Rights (2024): A framework for protecting citizens against harmful AI practices.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dirty="0"/>
              <a:t>ii. Proposed Solutions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b="0" dirty="0"/>
              <a:t>Ethical AI development with fairness checks.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b="0" dirty="0"/>
              <a:t>Mandatory explainability of AI decisions.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b="0" dirty="0"/>
              <a:t>Public-private collaboration on AI governance.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dirty="0"/>
              <a:t>Table of a chart showing AI regulations across different countries, visually comparing global AI policies on data privacy, ethics, and governance.</a:t>
            </a:r>
            <a:endParaRPr lang="en-GB" sz="16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87A4065-C0B4-805F-2E48-594B8E508C38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22258C4-2B0A-323F-935D-5B5147F31EB4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9525B3-E7B3-0BBB-1D5A-BC3B9ED4AAAA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A7B6C6-0D88-498A-97BF-211D0F345C6F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11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1" name="Picture 10" descr="A screenshot of a white grid&#10;&#10;AI-generated content may be incorrect.">
            <a:extLst>
              <a:ext uri="{FF2B5EF4-FFF2-40B4-BE49-F238E27FC236}">
                <a16:creationId xmlns:a16="http://schemas.microsoft.com/office/drawing/2014/main" id="{8936B972-5A7C-7C78-6B7D-F2ADA87D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FAB6FBD-37A4-0FB1-293A-183935979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rmAutofit fontScale="90000"/>
          </a:bodyPr>
          <a:lstStyle/>
          <a:p>
            <a:pPr lvl="0"/>
            <a:r>
              <a:rPr lang="en-GB" sz="2400" dirty="0"/>
              <a:t>Future of Ethical AI &amp; Responsible Development</a:t>
            </a:r>
            <a:endParaRPr lang="en-GB" sz="2200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BB1AE1B-8822-A28B-9D9C-8B7E9DCF52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169233"/>
            <a:ext cx="6457721" cy="4295805"/>
          </a:xfrm>
        </p:spPr>
        <p:txBody>
          <a:bodyPr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1600" dirty="0"/>
              <a:t>Key Takeaways:</a:t>
            </a:r>
            <a:endParaRPr lang="en-GB" sz="1500" dirty="0"/>
          </a:p>
          <a:p>
            <a:pPr marL="285750" lvl="0" indent="-285750">
              <a:lnSpc>
                <a:spcPct val="10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AI is powerful, but ethical, security, and societal risks must be addressed.</a:t>
            </a:r>
          </a:p>
          <a:p>
            <a:pPr marL="285750" lvl="0" indent="-285750">
              <a:lnSpc>
                <a:spcPct val="10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Governments, businesses, and AI developers must work together to create responsible AI solutions.</a:t>
            </a:r>
          </a:p>
          <a:p>
            <a:pPr marL="285750" lvl="0" indent="-285750">
              <a:lnSpc>
                <a:spcPct val="10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Continuous monitoring, transparent decision-making, and better education on AI risks are crucial.</a:t>
            </a:r>
          </a:p>
          <a:p>
            <a:pPr lvl="0">
              <a:lnSpc>
                <a:spcPct val="100000"/>
              </a:lnSpc>
              <a:buSzPct val="100000"/>
            </a:pPr>
            <a:endParaRPr lang="en-GB" sz="1600" b="0" dirty="0"/>
          </a:p>
          <a:p>
            <a:pPr marL="285750" lvl="0" indent="-285750">
              <a:lnSpc>
                <a:spcPct val="10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Image of an AI-generated illustration of a balanced AI ecosystem, where humans, regulations, and technology work together harmoniously.</a:t>
            </a:r>
            <a:endParaRPr lang="en-GB" sz="1500" b="0" dirty="0"/>
          </a:p>
          <a:p>
            <a:pPr marL="285750" lvl="0" indent="-285750">
              <a:lnSpc>
                <a:spcPct val="100000"/>
              </a:lnSpc>
              <a:buSzPct val="100000"/>
              <a:buFont typeface="Wingdings" pitchFamily="2"/>
              <a:buChar char="q"/>
            </a:pPr>
            <a:endParaRPr lang="en-GB" sz="14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3C71432-01C4-7BB5-DAA2-903AED36D513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E047C91-04A9-B3A8-2B0B-993411A11E9F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C6594D2-F3D7-947F-EEDE-ED884C122464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4338A5-1737-4408-9ACD-35D359817454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12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8" name="Picture 7" descr="A group of people around a city&#10;&#10;AI-generated content may be incorrect.">
            <a:extLst>
              <a:ext uri="{FF2B5EF4-FFF2-40B4-BE49-F238E27FC236}">
                <a16:creationId xmlns:a16="http://schemas.microsoft.com/office/drawing/2014/main" id="{ADADC5DA-964F-CD01-D513-4236E74FF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08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028A110-8227-164B-6D8E-131F03D0D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Conclusion &amp; Call to Action</a:t>
            </a:r>
            <a:endParaRPr lang="en-GB" sz="2200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07ED2C8-36CB-D4E9-E0EB-D143093EB4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295805"/>
          </a:xfrm>
        </p:spPr>
        <p:txBody>
          <a:bodyPr anchor="t"/>
          <a:lstStyle/>
          <a:p>
            <a:pPr lvl="0">
              <a:lnSpc>
                <a:spcPct val="120000"/>
              </a:lnSpc>
            </a:pPr>
            <a:r>
              <a:rPr lang="en-GB" sz="1600" dirty="0"/>
              <a:t>What’s Next?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Stay informed about AI policies and developments.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Advocate for responsible AI use in your industry.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Invest in ethical AI research and cybersecurity training.</a:t>
            </a: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D353ECC-A3AB-D862-9002-B4891BF6D795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592ACD38-C904-8D86-28D1-C7F843AC3562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B0FDAD8-E931-5D06-A008-78852C52C4FE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2C608-2AD6-4D03-9EA1-CD23F87AF6D5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13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9" name="Picture 8" descr="A robot shaking hands with a hand with a glowing background&#10;&#10;AI-generated content may be incorrect.">
            <a:extLst>
              <a:ext uri="{FF2B5EF4-FFF2-40B4-BE49-F238E27FC236}">
                <a16:creationId xmlns:a16="http://schemas.microsoft.com/office/drawing/2014/main" id="{61F4AC5F-49F3-4DE4-3E42-DDF1B214B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" y="0"/>
            <a:ext cx="46375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A511182-9065-7E9C-8332-7657D9BB24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020" y="457200"/>
            <a:ext cx="6457721" cy="5732507"/>
          </a:xfrm>
        </p:spPr>
        <p:txBody>
          <a:bodyPr anchor="t">
            <a:noAutofit/>
          </a:bodyPr>
          <a:lstStyle/>
          <a:p>
            <a:pPr lvl="0">
              <a:lnSpc>
                <a:spcPct val="120000"/>
              </a:lnSpc>
              <a:buSzPct val="100000"/>
            </a:pPr>
            <a:endParaRPr lang="en-GB" sz="2000" dirty="0"/>
          </a:p>
          <a:p>
            <a:pPr lvl="0" algn="ctr">
              <a:lnSpc>
                <a:spcPct val="120000"/>
              </a:lnSpc>
              <a:buSzPct val="100000"/>
            </a:pPr>
            <a:r>
              <a:rPr lang="en-GB" sz="2000" dirty="0"/>
              <a:t>Let’s discuss! What are your thoughts on AI’s ethical and security risks?</a:t>
            </a:r>
          </a:p>
          <a:p>
            <a:pPr lvl="0" algn="ctr">
              <a:lnSpc>
                <a:spcPct val="120000"/>
              </a:lnSpc>
              <a:buSzPct val="100000"/>
            </a:pPr>
            <a:endParaRPr lang="en-GB" sz="2000" dirty="0"/>
          </a:p>
          <a:p>
            <a:pPr lvl="0" algn="ctr">
              <a:lnSpc>
                <a:spcPct val="120000"/>
              </a:lnSpc>
              <a:buSzPct val="100000"/>
            </a:pPr>
            <a:r>
              <a:rPr lang="en-GB" sz="2000" dirty="0"/>
              <a:t>For further questions, contact:</a:t>
            </a:r>
          </a:p>
          <a:p>
            <a:pPr lvl="0" algn="ctr">
              <a:lnSpc>
                <a:spcPct val="120000"/>
              </a:lnSpc>
              <a:buSzPct val="100000"/>
            </a:pPr>
            <a:endParaRPr lang="en-GB" sz="2000" dirty="0"/>
          </a:p>
          <a:p>
            <a:pPr lvl="0" algn="ctr">
              <a:lnSpc>
                <a:spcPct val="120000"/>
              </a:lnSpc>
              <a:buSzPct val="100000"/>
            </a:pPr>
            <a:r>
              <a:rPr lang="en-GB" sz="2000" dirty="0"/>
              <a:t>Josh</a:t>
            </a:r>
          </a:p>
          <a:p>
            <a:pPr lvl="0" algn="ctr">
              <a:lnSpc>
                <a:spcPct val="120000"/>
              </a:lnSpc>
              <a:buSzPct val="100000"/>
            </a:pPr>
            <a:r>
              <a:rPr lang="en-GB" sz="2000" dirty="0">
                <a:hlinkClick r:id="rId3"/>
              </a:rPr>
              <a:t>ceo@techlinkinnovations.com</a:t>
            </a:r>
            <a:endParaRPr lang="en-GB" sz="2000" dirty="0"/>
          </a:p>
          <a:p>
            <a:pPr algn="ctr">
              <a:lnSpc>
                <a:spcPct val="120000"/>
              </a:lnSpc>
              <a:buSzPct val="100000"/>
            </a:pPr>
            <a:r>
              <a:rPr lang="en-GB" sz="2000" b="0" i="1" dirty="0"/>
              <a:t>www.techlinkinnovations.com</a:t>
            </a:r>
          </a:p>
          <a:p>
            <a:pPr algn="ctr">
              <a:lnSpc>
                <a:spcPct val="120000"/>
              </a:lnSpc>
              <a:buSzPct val="100000"/>
            </a:pPr>
            <a:endParaRPr lang="en-GB" sz="2000" dirty="0"/>
          </a:p>
          <a:p>
            <a:pPr algn="ctr">
              <a:lnSpc>
                <a:spcPct val="120000"/>
              </a:lnSpc>
              <a:buSzPct val="100000"/>
            </a:pPr>
            <a:r>
              <a:rPr lang="en-GB" sz="2000" dirty="0"/>
              <a:t>Thank You!</a:t>
            </a:r>
          </a:p>
          <a:p>
            <a:pPr lvl="0" algn="ctr">
              <a:lnSpc>
                <a:spcPct val="120000"/>
              </a:lnSpc>
              <a:buSzPct val="100000"/>
            </a:pPr>
            <a:endParaRPr lang="en-GB" sz="200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6DAC32A-70C7-28AB-40E4-BA2E6C296A66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8E724C4-6AA5-F454-ED2C-85A71BC32C6E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04A4D61-9E42-1C0D-A31E-50E8C713EF88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D8ACC-F4E2-4664-A504-E99CE250AB5E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14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1" name="Picture 10" descr="A robot shaking hands with a hand with a glowing background&#10;&#10;AI-generated content may be incorrect.">
            <a:extLst>
              <a:ext uri="{FF2B5EF4-FFF2-40B4-BE49-F238E27FC236}">
                <a16:creationId xmlns:a16="http://schemas.microsoft.com/office/drawing/2014/main" id="{066020D1-3606-7F27-2D78-A225C42DF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2FAD855-F96F-A872-1537-6AE1E990F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0"/>
            <a:ext cx="6457721" cy="824459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Citations (2020-2025) Used in the Presentation: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B94A9A9F-3848-82FE-5F91-A555A2E96E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832113"/>
            <a:ext cx="6457721" cy="5477246"/>
          </a:xfrm>
        </p:spPr>
        <p:txBody>
          <a:bodyPr anchor="t">
            <a:normAutofit fontScale="85000" lnSpcReduction="20000"/>
          </a:bodyPr>
          <a:lstStyle/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PwC (2024) – AI’s contribution to the global economy is expected to reach $15.7 trillion by 2030. Source: PwC Global AI Study (2024)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Stanford AI Index Report (2024) – 78% of AI researchers acknowledge AI bias as a major concern. Source: Stanford AI Index Report (2024)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World Economic Forum (2024) – AI is projected to replace 85 million jobs but also create 97 million new jobs by 2025. Source: </a:t>
            </a:r>
            <a:r>
              <a:rPr lang="en-GB" sz="1050" i="1" dirty="0"/>
              <a:t>WEF Future of Jobs Report (2024)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Cybersecurity Journal (2024) – AI-driven deepfake fraud cases increased by 500% between 2022 and 2024. Source: </a:t>
            </a:r>
            <a:r>
              <a:rPr lang="en-GB" sz="1050" i="1" dirty="0"/>
              <a:t>Cybersecurity Journal, Vol. 18, 2024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IBM Security Report (2024) – AI-powered cyberattacks have risen by 65% since 2022. Source: </a:t>
            </a:r>
            <a:r>
              <a:rPr lang="en-GB" sz="1050" i="1" dirty="0"/>
              <a:t>IBM Security Intelligence Report (2024)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McKinsey AI Report (2024) – 60% of companies lack AI governance policies for responsible AI deployment. Source: </a:t>
            </a:r>
            <a:r>
              <a:rPr lang="en-GB" sz="1050" i="1" dirty="0"/>
              <a:t>McKinsey Global AI &amp; Risk Report (2024)</a:t>
            </a: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EU AI Act (2023) – The first major AI law passed in the European Union to regulate AI transparency and ethics. Source: </a:t>
            </a:r>
            <a:r>
              <a:rPr lang="en-GB" sz="1050" i="1" dirty="0"/>
              <a:t>European Commission, AI Act (2023)</a:t>
            </a: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US AI Bill of Rights (2024) – Framework created to protect citizens from AI-related risks in the United States. Source: </a:t>
            </a:r>
            <a:r>
              <a:rPr lang="en-GB" sz="1050" i="1" dirty="0"/>
              <a:t>White House Office of Science and Technology Policy (2024)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Financial Times (2023) – AI-powered trading bots contributed to a market crash in 2022. Source: </a:t>
            </a:r>
            <a:r>
              <a:rPr lang="en-GB" sz="1050" i="1" dirty="0"/>
              <a:t>Financial Times AI &amp; Markets Report (2023)</a:t>
            </a:r>
          </a:p>
          <a:p>
            <a:pPr marL="342900" lvl="0" indent="-342900">
              <a:lnSpc>
                <a:spcPct val="130000"/>
              </a:lnSpc>
              <a:buAutoNum type="arabicPeriod"/>
            </a:pPr>
            <a:r>
              <a:rPr lang="en-GB" sz="1050" dirty="0"/>
              <a:t>BBC (2024) – China’s AI-driven citizen monitoring system raises global ethical concerns. Source: </a:t>
            </a:r>
            <a:r>
              <a:rPr lang="en-GB" sz="1050" i="1" dirty="0"/>
              <a:t>BBC Technology Report on AI Surveillance (2024)</a:t>
            </a: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endParaRPr lang="en-GB" sz="1050" dirty="0"/>
          </a:p>
          <a:p>
            <a:pPr marL="342900" lvl="0" indent="-342900">
              <a:lnSpc>
                <a:spcPct val="130000"/>
              </a:lnSpc>
              <a:buAutoNum type="arabicPeriod"/>
            </a:pPr>
            <a:endParaRPr lang="en-GB" sz="105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C421A10-AAC4-13A6-2441-122C9F72F217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9651805-6008-2D79-A729-9E19182933F5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A124EF0-1A9A-4ABF-6042-570297C58C87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4FD5C4-2457-42FB-BEFD-CA35305875E1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15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9" name="Picture 8" descr="A cityscape with a brain and icons&#10;&#10;Description automatically generated">
            <a:extLst>
              <a:ext uri="{FF2B5EF4-FFF2-40B4-BE49-F238E27FC236}">
                <a16:creationId xmlns:a16="http://schemas.microsoft.com/office/drawing/2014/main" id="{F2527D54-29C2-3AC6-D8F3-94B8038F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6970" cy="630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CFF7CB2-BAEE-2935-4321-D649BA3B0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286" y="213904"/>
            <a:ext cx="6623035" cy="791861"/>
          </a:xfrm>
        </p:spPr>
        <p:txBody>
          <a:bodyPr>
            <a:normAutofit/>
          </a:bodyPr>
          <a:lstStyle/>
          <a:p>
            <a:pPr lvl="0"/>
            <a:r>
              <a:rPr lang="en-GB" sz="1800" dirty="0"/>
              <a:t>Presentation Outline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497094F-DFC2-A80F-BE89-F89B30499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285" y="1655064"/>
            <a:ext cx="6623035" cy="3602736"/>
          </a:xfrm>
        </p:spPr>
        <p:txBody>
          <a:bodyPr anchor="t"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en-GB" sz="1400" dirty="0"/>
              <a:t>Part 1: Introduction to AI’s Ethical, Security, and Societal Challenges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2: The Potential Drawbacks of AI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3: Ethical &amp; Privacy Concerns in AI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4: AI &amp; Job Displacement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5: AI Privacy &amp; Security Concerns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6: Security Risks and AI-Powered Cyberattacks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7: The Need for Transparency &amp; AI Regulations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8: The Future of AI &amp; Responsible AI Development</a:t>
            </a:r>
          </a:p>
          <a:p>
            <a:pPr lvl="0">
              <a:lnSpc>
                <a:spcPct val="130000"/>
              </a:lnSpc>
            </a:pPr>
            <a:r>
              <a:rPr lang="en-GB" sz="1400" dirty="0"/>
              <a:t>Part 9: Conclusion &amp; Call to Action</a:t>
            </a:r>
          </a:p>
          <a:p>
            <a:pPr lvl="0">
              <a:lnSpc>
                <a:spcPct val="130000"/>
              </a:lnSpc>
            </a:pPr>
            <a:endParaRPr lang="en-GB" sz="1400" dirty="0"/>
          </a:p>
          <a:p>
            <a:pPr lvl="0">
              <a:lnSpc>
                <a:spcPct val="130000"/>
              </a:lnSpc>
            </a:pPr>
            <a:endParaRPr lang="en-GB" sz="1400" b="0" dirty="0"/>
          </a:p>
        </p:txBody>
      </p:sp>
      <p:sp>
        <p:nvSpPr>
          <p:cNvPr id="4" name="Date Placeholder 20">
            <a:extLst>
              <a:ext uri="{FF2B5EF4-FFF2-40B4-BE49-F238E27FC236}">
                <a16:creationId xmlns:a16="http://schemas.microsoft.com/office/drawing/2014/main" id="{6B6D3E6F-6631-65BC-E11D-C4B1AB9BE1ED}"/>
              </a:ext>
            </a:extLst>
          </p:cNvPr>
          <p:cNvSpPr txBox="1"/>
          <p:nvPr/>
        </p:nvSpPr>
        <p:spPr>
          <a:xfrm>
            <a:off x="8379534" y="6309360"/>
            <a:ext cx="1885602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25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/01/2025</a:t>
            </a:r>
          </a:p>
        </p:txBody>
      </p: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2EC7F67A-CE39-3CF3-B5CD-5DCEF44E34EC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C91032-213A-4626-90DE-3E3A4371D915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2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6DB9237-E044-198C-22D9-0640EDF5E120}"/>
              </a:ext>
            </a:extLst>
          </p:cNvPr>
          <p:cNvSpPr txBox="1"/>
          <p:nvPr/>
        </p:nvSpPr>
        <p:spPr>
          <a:xfrm>
            <a:off x="141283" y="6309360"/>
            <a:ext cx="494659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solidFill>
                  <a:srgbClr val="FFFFFF"/>
                </a:solidFill>
                <a:uFillTx/>
                <a:latin typeface="Meiryo"/>
              </a:rPr>
              <a:t>TechLink Innovations...</a:t>
            </a:r>
          </a:p>
        </p:txBody>
      </p:sp>
      <p:pic>
        <p:nvPicPr>
          <p:cNvPr id="8" name="Picture 7" descr="A person in a mask using a computer&#10;&#10;AI-generated content may be incorrect.">
            <a:extLst>
              <a:ext uri="{FF2B5EF4-FFF2-40B4-BE49-F238E27FC236}">
                <a16:creationId xmlns:a16="http://schemas.microsoft.com/office/drawing/2014/main" id="{01BF0848-059A-6A80-E2E6-207B10C6C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290EEAE9-DEC3-50C9-4363-4BDDE1171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1360" y="547890"/>
            <a:ext cx="6457721" cy="912900"/>
          </a:xfrm>
        </p:spPr>
        <p:txBody>
          <a:bodyPr>
            <a:normAutofit fontScale="90000"/>
          </a:bodyPr>
          <a:lstStyle/>
          <a:p>
            <a:pPr lvl="0"/>
            <a:r>
              <a:rPr lang="en-GB" sz="2400" dirty="0"/>
              <a:t>Introduction to AI’s Ethical, Security, and Societal Challenges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CE1C6AA-80CD-5EB7-D5B4-D34B64CE08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5304" y="1508952"/>
            <a:ext cx="6457721" cy="4295805"/>
          </a:xfrm>
        </p:spPr>
        <p:txBody>
          <a:bodyPr anchor="t">
            <a:normAutofit fontScale="92500" lnSpcReduction="10000"/>
          </a:bodyPr>
          <a:lstStyle/>
          <a:p>
            <a:pPr lvl="0" algn="just">
              <a:lnSpc>
                <a:spcPct val="120000"/>
              </a:lnSpc>
            </a:pPr>
            <a:r>
              <a:rPr lang="en-GB" sz="1600" b="0" dirty="0"/>
              <a:t>Key Points: </a:t>
            </a:r>
          </a:p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Artificial Intelligence (AI) is revolutionizing industries but comes with significant risks. </a:t>
            </a:r>
          </a:p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Ethical concerns, job displacement, security threats, and privacy issues must be addressed.</a:t>
            </a:r>
          </a:p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The need for transparency and regulatory frameworks is more critical than ever.</a:t>
            </a:r>
          </a:p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Fact: AI ethics violations have led to multiple lawsuits and data breaches, impacting millions of users globally (Forbes, 2024).</a:t>
            </a:r>
          </a:p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Image of an AI-generated conceptual illustration of AI’s Ethical, Security, and Societal Challenges, highlighting bias, cybersecurity risks, and job displacement.</a:t>
            </a:r>
            <a:endParaRPr lang="en-GB" sz="16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5DFB0D6-E22A-FA8B-8DCD-C0DB1AAE468C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2CF03EC-0DAA-DB00-9C98-4D1183990DA2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0E1F5CC-B413-48A8-BFF9-C4EBA35BD193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FC720A-414F-423A-A30F-D882928AD731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3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3" name="Picture 12" descr="A digital illustration of a scale of justice&#10;&#10;AI-generated content may be incorrect.">
            <a:extLst>
              <a:ext uri="{FF2B5EF4-FFF2-40B4-BE49-F238E27FC236}">
                <a16:creationId xmlns:a16="http://schemas.microsoft.com/office/drawing/2014/main" id="{7BC7B858-5636-D7B1-5A60-BD1EE136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68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A8E1892-016D-8189-5071-74C5BCF1BF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1361" y="203116"/>
            <a:ext cx="6457721" cy="91290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30000"/>
              </a:lnSpc>
            </a:pPr>
            <a:r>
              <a:rPr lang="en-GB" sz="2000" dirty="0"/>
              <a:t>The Potential Drawbacks of AI: Challenges AI Poses to Society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1EE128B-C6F5-20D0-FE6C-3555F48B92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5304" y="1372542"/>
            <a:ext cx="6457721" cy="4936818"/>
          </a:xfrm>
        </p:spPr>
        <p:txBody>
          <a:bodyPr anchor="t">
            <a:normAutofit/>
          </a:bodyPr>
          <a:lstStyle/>
          <a:p>
            <a:pPr marL="400050" lvl="0" indent="-400050" algn="just">
              <a:lnSpc>
                <a:spcPct val="130000"/>
              </a:lnSpc>
              <a:buSzPct val="100000"/>
              <a:buAutoNum type="romanLcPeriod"/>
            </a:pPr>
            <a:r>
              <a:rPr lang="en-GB" sz="1400" dirty="0"/>
              <a:t>Bias in AI Systems: </a:t>
            </a:r>
          </a:p>
          <a:p>
            <a:pPr lvl="0" algn="just">
              <a:lnSpc>
                <a:spcPct val="130000"/>
              </a:lnSpc>
              <a:buSzPct val="100000"/>
            </a:pPr>
            <a:r>
              <a:rPr lang="en-GB" sz="1400" b="0" dirty="0"/>
              <a:t>AI models trained on biased data can lead to discriminatory outcomes in hiring, policing, and lending. </a:t>
            </a:r>
          </a:p>
          <a:p>
            <a:pPr lvl="0" algn="just">
              <a:lnSpc>
                <a:spcPct val="130000"/>
              </a:lnSpc>
              <a:buSzPct val="100000"/>
            </a:pPr>
            <a:r>
              <a:rPr lang="en-GB" sz="1400" i="1" dirty="0"/>
              <a:t>Example</a:t>
            </a:r>
            <a:r>
              <a:rPr lang="en-GB" sz="1400" b="0" i="1" dirty="0"/>
              <a:t>:</a:t>
            </a:r>
            <a:r>
              <a:rPr lang="en-GB" sz="1400" b="0" dirty="0"/>
              <a:t> A study found AI hiring systems discriminated against women (MIT Tech Review, 2023). </a:t>
            </a:r>
          </a:p>
          <a:p>
            <a:pPr lvl="0" algn="just">
              <a:lnSpc>
                <a:spcPct val="130000"/>
              </a:lnSpc>
              <a:buSzPct val="100000"/>
            </a:pPr>
            <a:r>
              <a:rPr lang="en-GB" sz="1400" b="0" dirty="0"/>
              <a:t>ii. Lack of Explainability &amp; Transparency: </a:t>
            </a:r>
          </a:p>
          <a:p>
            <a:pPr lvl="0" algn="just">
              <a:lnSpc>
                <a:spcPct val="130000"/>
              </a:lnSpc>
              <a:buSzPct val="100000"/>
            </a:pPr>
            <a:r>
              <a:rPr lang="en-GB" sz="1400" b="0" dirty="0"/>
              <a:t>AI decisions are often opaque, making accountability difficult. </a:t>
            </a:r>
          </a:p>
          <a:p>
            <a:pPr lvl="0" algn="just">
              <a:lnSpc>
                <a:spcPct val="130000"/>
              </a:lnSpc>
              <a:buSzPct val="100000"/>
            </a:pPr>
            <a:r>
              <a:rPr lang="en-GB" sz="1400" i="1" dirty="0"/>
              <a:t>Example</a:t>
            </a:r>
            <a:r>
              <a:rPr lang="en-GB" sz="1400" b="0" i="1" dirty="0"/>
              <a:t>:</a:t>
            </a:r>
            <a:r>
              <a:rPr lang="en-GB" sz="1400" b="0" dirty="0"/>
              <a:t> The "black box" nature of deep learning models limits their trustworthiness.</a:t>
            </a:r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FBF2592-43E3-3227-ECDE-B30C96105879}"/>
              </a:ext>
            </a:extLst>
          </p:cNvPr>
          <p:cNvSpPr txBox="1"/>
          <p:nvPr/>
        </p:nvSpPr>
        <p:spPr>
          <a:xfrm>
            <a:off x="257362" y="640080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F907F27-1328-3F38-49B7-9CF1401C62C1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4C073D8-A361-52B6-0A97-BC9287F7F419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840730-6B25-4F03-8ED4-F6E9F965A778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4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45DF0-EE59-9145-BB9F-8BB1246EB3BA}"/>
              </a:ext>
            </a:extLst>
          </p:cNvPr>
          <p:cNvSpPr txBox="1"/>
          <p:nvPr/>
        </p:nvSpPr>
        <p:spPr>
          <a:xfrm>
            <a:off x="5205304" y="4906604"/>
            <a:ext cx="6094476" cy="14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800" b="0" dirty="0"/>
              <a:t>Image of an AI-generated image comparing human vs. AI decision-making. It visually contrasts human intuition and traditional analysis with AI's speed and data-processing efficiency.</a:t>
            </a:r>
          </a:p>
        </p:txBody>
      </p:sp>
      <p:pic>
        <p:nvPicPr>
          <p:cNvPr id="12" name="Picture 11" descr="A person and robot sitting at a desk&#10;&#10;AI-generated content may be incorrect.">
            <a:extLst>
              <a:ext uri="{FF2B5EF4-FFF2-40B4-BE49-F238E27FC236}">
                <a16:creationId xmlns:a16="http://schemas.microsoft.com/office/drawing/2014/main" id="{1FD60604-4F48-EE64-4F85-A31AF2225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4663440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B9E28FC-A07A-8FC8-ECD6-88F091B8E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Autofit/>
          </a:bodyPr>
          <a:lstStyle/>
          <a:p>
            <a:pPr lvl="0"/>
            <a:r>
              <a:rPr lang="en-GB" sz="1800" dirty="0"/>
              <a:t>The Potential Drawbacks of AI: Challenges AI Poses to Society Cont.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B1347D35-340A-A3C1-856A-9C088F5AFF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295805"/>
          </a:xfrm>
        </p:spPr>
        <p:txBody>
          <a:bodyPr anchor="t"/>
          <a:lstStyle/>
          <a:p>
            <a:pPr lvl="0">
              <a:lnSpc>
                <a:spcPct val="120000"/>
              </a:lnSpc>
              <a:buSzPct val="100000"/>
            </a:pPr>
            <a:r>
              <a:rPr lang="en-GB" sz="1600" dirty="0"/>
              <a:t>Over-reliance on AI: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AI dependence in critical sectors (e.g., healthcare, finance) may lead to catastrophic failures.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Fact:</a:t>
            </a:r>
            <a:r>
              <a:rPr lang="en-GB" sz="1600" b="0" dirty="0"/>
              <a:t> AI-powered trading bots contributed to a market crash in 2022 (Financial Times, 2023).</a:t>
            </a: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FDA20A6-442B-6BCD-1C7A-1D03DAC710F1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51FE72D-0A99-B295-A501-683E8F483DDE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FB20934-C213-3CAE-333B-68E2780981A4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C61404-8386-4A02-861D-DD2095CE6A7A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5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0" name="Picture 9" descr="A person and robot sitting at a desk&#10;&#10;AI-generated content may be incorrect.">
            <a:extLst>
              <a:ext uri="{FF2B5EF4-FFF2-40B4-BE49-F238E27FC236}">
                <a16:creationId xmlns:a16="http://schemas.microsoft.com/office/drawing/2014/main" id="{0CABF3D8-794E-61B4-015D-E400F770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4663440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274AB66-51DA-80C7-8EE8-0D8CA2624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/>
          <a:lstStyle/>
          <a:p>
            <a:pPr lvl="0"/>
            <a:r>
              <a:rPr lang="en-GB" sz="2400" dirty="0"/>
              <a:t>Ethical &amp; Privacy Concerns in AI</a:t>
            </a:r>
            <a:endParaRPr lang="en-GB" sz="2200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B3196AB-2326-F638-128C-F640005B71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295805"/>
          </a:xfrm>
        </p:spPr>
        <p:txBody>
          <a:bodyPr anchor="t">
            <a:normAutofit fontScale="92500" lnSpcReduction="10000"/>
          </a:bodyPr>
          <a:lstStyle/>
          <a:p>
            <a:pPr marL="400050" lvl="0" indent="-400050">
              <a:lnSpc>
                <a:spcPct val="120000"/>
              </a:lnSpc>
              <a:buSzPct val="100000"/>
              <a:buAutoNum type="romanLcPeriod"/>
            </a:pPr>
            <a:r>
              <a:rPr lang="en-GB" sz="1600" dirty="0"/>
              <a:t>Bias &amp; Fairness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b="0" dirty="0"/>
              <a:t>AI systems can reinforce societal biases due to flawed training data.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i="1" dirty="0"/>
              <a:t>Fact</a:t>
            </a:r>
            <a:r>
              <a:rPr lang="en-GB" sz="1600" b="0" i="1" dirty="0"/>
              <a:t>:</a:t>
            </a:r>
            <a:r>
              <a:rPr lang="en-GB" sz="1600" b="0" dirty="0"/>
              <a:t> 78% of AI researchers agree that bias in AI is a major issue (Stanford AI Index, 2024).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b="0" dirty="0"/>
              <a:t>ii. Autonomy &amp; Control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As AI grows more autonomous, concerns arise over human oversight.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Who is accountable when AI systems fail?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Image of an AI-generated comparative diagram of Ethical AI vs. Unethical AI. It highlights the contrast between responsible, fair AI practices and unethical, biased AI </a:t>
            </a:r>
            <a:r>
              <a:rPr lang="en-GB" sz="1600" dirty="0" err="1"/>
              <a:t>behaviors</a:t>
            </a:r>
            <a:r>
              <a:rPr lang="en-GB" sz="1600" dirty="0"/>
              <a:t>.</a:t>
            </a: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14BD219-4348-4A19-89CA-83AC87450500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6D457F3-2EDD-7EDA-B40A-0E1C2D579340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40D9380-8BE7-6393-D181-EDCBBAF4F65C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5B174-B029-45F9-AEAD-E07B0C2D0A6C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6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1" name="Picture 10" descr="A blue and white poster with a scale and icons&#10;&#10;AI-generated content may be incorrect.">
            <a:extLst>
              <a:ext uri="{FF2B5EF4-FFF2-40B4-BE49-F238E27FC236}">
                <a16:creationId xmlns:a16="http://schemas.microsoft.com/office/drawing/2014/main" id="{CAF67D1F-971F-6F70-70D2-A09139DE5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081C3A7-569F-EA18-F41C-124599C42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rmAutofit fontScale="90000"/>
          </a:bodyPr>
          <a:lstStyle/>
          <a:p>
            <a:pPr lvl="0"/>
            <a:r>
              <a:rPr lang="en-GB" sz="2400" dirty="0"/>
              <a:t>Ethical &amp; Privacy Concerns in AI Cont.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D000ECFD-2406-29B9-F628-1B3F1844C4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295805"/>
          </a:xfrm>
        </p:spPr>
        <p:txBody>
          <a:bodyPr anchor="t">
            <a:normAutofit/>
          </a:bodyPr>
          <a:lstStyle/>
          <a:p>
            <a:pPr lvl="0">
              <a:lnSpc>
                <a:spcPct val="120000"/>
              </a:lnSpc>
              <a:buSzPct val="100000"/>
            </a:pPr>
            <a:r>
              <a:rPr lang="en-GB" sz="1600" dirty="0"/>
              <a:t>iii. AI in Surveillance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Governments and companies use AI for mass surveillance, raising privacy alarms.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i="1" dirty="0"/>
              <a:t>Example:</a:t>
            </a:r>
            <a:r>
              <a:rPr lang="en-GB" sz="1600" dirty="0"/>
              <a:t> China's AI-driven citizen monitoring system (BBC, 2024).</a:t>
            </a:r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B4D6489-3C69-0CEF-7B9A-F6EC7609CD98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5F95E7F3-E890-0A28-6B73-87F3DCC4F8F1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5761CAF-5EBC-6EE7-B383-73DF90111306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C60E02-FAA9-479A-A28D-42572A721FAE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7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7" name="Picture 6" descr="A blue and white poster with a scale and icons&#10;&#10;AI-generated content may be incorrect.">
            <a:extLst>
              <a:ext uri="{FF2B5EF4-FFF2-40B4-BE49-F238E27FC236}">
                <a16:creationId xmlns:a16="http://schemas.microsoft.com/office/drawing/2014/main" id="{F6054B4A-99C3-0C4C-EA75-9AB1554EF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64B316D-EFEC-B65F-8FDB-DAEBDC4F8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rmAutofit fontScale="90000"/>
          </a:bodyPr>
          <a:lstStyle/>
          <a:p>
            <a:pPr lvl="0"/>
            <a:r>
              <a:rPr lang="en-GB" sz="2400" dirty="0"/>
              <a:t>Job Displacement Due to AI: Impact on the Workforce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96EDB1A-45B8-8B6F-B78C-5A0D94BF0B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6"/>
            <a:ext cx="6457721" cy="4592546"/>
          </a:xfrm>
        </p:spPr>
        <p:txBody>
          <a:bodyPr anchor="t">
            <a:normAutofit fontScale="92500" lnSpcReduction="10000"/>
          </a:bodyPr>
          <a:lstStyle/>
          <a:p>
            <a:pPr marL="400050" lvl="0" indent="-400050">
              <a:lnSpc>
                <a:spcPct val="120000"/>
              </a:lnSpc>
              <a:buSzPct val="100000"/>
              <a:buAutoNum type="romanLcPeriod"/>
            </a:pPr>
            <a:r>
              <a:rPr lang="en-GB" sz="1600" dirty="0"/>
              <a:t>Jobs at Risk: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AI and automation are replacing roles in manufacturing, customer service, and even law.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Fact:</a:t>
            </a:r>
            <a:r>
              <a:rPr lang="en-GB" sz="1600" b="0" dirty="0"/>
              <a:t> AI could displace 85 million jobs by 2025, but also create 97 million new roles (World Economic Forum, 2024).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b="0" dirty="0"/>
              <a:t>ii. Who is Most Affected?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b="0" dirty="0"/>
              <a:t>Low-skill, repetitive jobs are most at risk.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b="0" dirty="0"/>
              <a:t>New job roles demand upskilling and reskilling.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GB" sz="1600" dirty="0"/>
              <a:t>AI-generated visual representation of job loss vs. job creation in AI-driven industries. It highlights the contrast between workforce displacement due to automation and emerging opportunities in AI-related fields.</a:t>
            </a:r>
            <a:endParaRPr lang="en-GB" sz="1600" b="0" dirty="0"/>
          </a:p>
          <a:p>
            <a:pPr lvl="0">
              <a:lnSpc>
                <a:spcPct val="120000"/>
              </a:lnSpc>
              <a:buSzPct val="100000"/>
            </a:pPr>
            <a:endParaRPr lang="en-GB" sz="1600" b="0" dirty="0"/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944A4BA-692E-0430-E8ED-0BF6CB9933C2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7030CDD-AA33-7E06-33B8-48C2CF3EE1C6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8D93626-9FBF-BC1C-9FD2-4108A4998AAC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CCA19F-A825-41BF-A438-4CA66DB902F3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8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14" name="Picture 13" descr="A graph of a bar graph">
            <a:extLst>
              <a:ext uri="{FF2B5EF4-FFF2-40B4-BE49-F238E27FC236}">
                <a16:creationId xmlns:a16="http://schemas.microsoft.com/office/drawing/2014/main" id="{B3550654-8357-13E7-1AC9-65BC2F86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4"/>
            <a:ext cx="4718303" cy="3374136"/>
          </a:xfrm>
          <a:prstGeom prst="rect">
            <a:avLst/>
          </a:prstGeom>
        </p:spPr>
      </p:pic>
      <p:pic>
        <p:nvPicPr>
          <p:cNvPr id="16" name="Picture 15" descr="A collage of images of people working on stairs&#10;&#10;AI-generated content may be incorrect.">
            <a:extLst>
              <a:ext uri="{FF2B5EF4-FFF2-40B4-BE49-F238E27FC236}">
                <a16:creationId xmlns:a16="http://schemas.microsoft.com/office/drawing/2014/main" id="{6611E931-AEAA-DD84-E934-02E19D67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" y="3429000"/>
            <a:ext cx="470499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612474B-1349-FFCB-2A7B-585175904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065" y="344774"/>
            <a:ext cx="6457721" cy="824459"/>
          </a:xfrm>
        </p:spPr>
        <p:txBody>
          <a:bodyPr>
            <a:normAutofit fontScale="90000"/>
          </a:bodyPr>
          <a:lstStyle/>
          <a:p>
            <a:pPr lvl="0"/>
            <a:r>
              <a:rPr lang="en-GB" sz="2400" dirty="0"/>
              <a:t>Privacy &amp; Security Concerns in AI: AI and Data Privacy Risks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BD36E39-451F-DD6C-20A1-1BB7B4D24E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1065" y="1424205"/>
            <a:ext cx="6457721" cy="4491963"/>
          </a:xfrm>
        </p:spPr>
        <p:txBody>
          <a:bodyPr anchor="t">
            <a:normAutofit fontScale="92500" lnSpcReduction="20000"/>
          </a:bodyPr>
          <a:lstStyle/>
          <a:p>
            <a:pPr lvl="0">
              <a:lnSpc>
                <a:spcPct val="120000"/>
              </a:lnSpc>
              <a:buSzPct val="100000"/>
            </a:pPr>
            <a:r>
              <a:rPr lang="en-GB" sz="1600" dirty="0" err="1"/>
              <a:t>i</a:t>
            </a:r>
            <a:r>
              <a:rPr lang="en-GB" sz="1600" dirty="0"/>
              <a:t>. </a:t>
            </a:r>
            <a:r>
              <a:rPr lang="en-GB" sz="1600" b="0" dirty="0"/>
              <a:t>Data Collection &amp; Misuse: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AI relies on vast amounts of personal data, increasing risks of misuse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Example:</a:t>
            </a:r>
            <a:r>
              <a:rPr lang="en-GB" sz="1600" b="0" dirty="0"/>
              <a:t> The Cambridge Analytica scandal (though before 2020) set a precedent for AI data privacy concerns.</a:t>
            </a:r>
          </a:p>
          <a:p>
            <a:pPr lvl="0">
              <a:lnSpc>
                <a:spcPct val="120000"/>
              </a:lnSpc>
              <a:buSzPct val="100000"/>
            </a:pPr>
            <a:r>
              <a:rPr lang="en-GB" sz="1600" b="0" dirty="0"/>
              <a:t>ii. Deepfake &amp; Identity Theft: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dirty="0"/>
              <a:t>AI-generated deepfakes pose threats to security and misinformation.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b="0" i="1" dirty="0"/>
              <a:t>Fact:</a:t>
            </a:r>
            <a:r>
              <a:rPr lang="en-GB" sz="1600" b="0" dirty="0"/>
              <a:t> Deepfake-related fraud increased by 500% from 2022 to 2024 (Cybersecurity Journal, 2024).</a:t>
            </a:r>
          </a:p>
          <a:p>
            <a:pPr marL="285750" lvl="0" indent="-285750">
              <a:lnSpc>
                <a:spcPct val="120000"/>
              </a:lnSpc>
              <a:buSzPct val="100000"/>
              <a:buFont typeface="Wingdings" pitchFamily="2"/>
              <a:buChar char="q"/>
            </a:pPr>
            <a:r>
              <a:rPr lang="en-GB" sz="1600" dirty="0"/>
              <a:t>Image of an AI-generated comparison of a deepfake vs. a real image, highlighting the differences between AI-generated fake content and a genuine human face.</a:t>
            </a:r>
            <a:endParaRPr lang="en-GB" sz="1500" b="0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9B9146B-8BF6-3634-E2E7-F52C4AA3E2AA}"/>
              </a:ext>
            </a:extLst>
          </p:cNvPr>
          <p:cNvSpPr txBox="1"/>
          <p:nvPr/>
        </p:nvSpPr>
        <p:spPr>
          <a:xfrm>
            <a:off x="261902" y="6309360"/>
            <a:ext cx="409703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150" baseline="0" dirty="0">
                <a:uFillTx/>
                <a:latin typeface="Meiryo"/>
              </a:rPr>
              <a:t>TechLink Innovations...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3C75A73-FFE5-7EE0-A1D7-619F0FEFAA3C}"/>
              </a:ext>
            </a:extLst>
          </p:cNvPr>
          <p:cNvSpPr txBox="1"/>
          <p:nvPr/>
        </p:nvSpPr>
        <p:spPr>
          <a:xfrm>
            <a:off x="5205304" y="6309360"/>
            <a:ext cx="341197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spc="150" dirty="0">
                <a:solidFill>
                  <a:srgbClr val="404040"/>
                </a:solidFill>
                <a:latin typeface="Meiryo"/>
              </a:rPr>
              <a:t>27</a:t>
            </a:r>
            <a:r>
              <a:rPr lang="en-GB" sz="1200" b="0" i="0" u="none" strike="noStrike" kern="1200" cap="none" spc="150" baseline="0" dirty="0">
                <a:solidFill>
                  <a:srgbClr val="404040"/>
                </a:solidFill>
                <a:uFillTx/>
                <a:latin typeface="Meiryo"/>
              </a:rPr>
              <a:t>/02/2025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19AC878-7C82-5F4D-34AE-7005A6BC4178}"/>
              </a:ext>
            </a:extLst>
          </p:cNvPr>
          <p:cNvSpPr txBox="1"/>
          <p:nvPr/>
        </p:nvSpPr>
        <p:spPr>
          <a:xfrm>
            <a:off x="10569202" y="6309360"/>
            <a:ext cx="97988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9728" tIns="109728" rIns="109728" bIns="9144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B45D23-BD91-47B3-AAC5-2F08A54EE7AA}" type="slidenum">
              <a:rPr lang="en-GB" sz="1600" b="1" i="0" u="none" strike="noStrike" kern="1200" cap="none" spc="150" baseline="0">
                <a:solidFill>
                  <a:srgbClr val="404040"/>
                </a:solidFill>
                <a:uFillTx/>
                <a:latin typeface="Meiryo"/>
              </a:rPr>
              <a:t>9</a:t>
            </a:fld>
            <a:endParaRPr lang="en-GB" sz="1600" b="1" i="0" u="none" strike="noStrike" kern="1200" cap="none" spc="150" baseline="0">
              <a:solidFill>
                <a:srgbClr val="404040"/>
              </a:solidFill>
              <a:uFillTx/>
              <a:latin typeface="Meiryo"/>
            </a:endParaRPr>
          </a:p>
        </p:txBody>
      </p:sp>
      <p:pic>
        <p:nvPicPr>
          <p:cNvPr id="9" name="Picture 8" descr="A person and person with blue and red hair&#10;&#10;AI-generated content may be incorrect.">
            <a:extLst>
              <a:ext uri="{FF2B5EF4-FFF2-40B4-BE49-F238E27FC236}">
                <a16:creationId xmlns:a16="http://schemas.microsoft.com/office/drawing/2014/main" id="{31CE1566-7954-AA94-1E7C-408A1D6C9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hoji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2306</TotalTime>
  <Words>1524</Words>
  <Application>Microsoft Office PowerPoint</Application>
  <PresentationFormat>Widescreen</PresentationFormat>
  <Paragraphs>184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Meiryo</vt:lpstr>
      <vt:lpstr>Aptos</vt:lpstr>
      <vt:lpstr>Arial</vt:lpstr>
      <vt:lpstr>Calibri</vt:lpstr>
      <vt:lpstr>Corbel</vt:lpstr>
      <vt:lpstr>Wingdings</vt:lpstr>
      <vt:lpstr>ShojiVTI</vt:lpstr>
      <vt:lpstr>Navigating Ethical, Security, and Societal Challenges in Artificial Intelligence (AI)</vt:lpstr>
      <vt:lpstr>Presentation Outline</vt:lpstr>
      <vt:lpstr>Introduction to AI’s Ethical, Security, and Societal Challenges</vt:lpstr>
      <vt:lpstr>The Potential Drawbacks of AI: Challenges AI Poses to Society</vt:lpstr>
      <vt:lpstr>The Potential Drawbacks of AI: Challenges AI Poses to Society Cont.</vt:lpstr>
      <vt:lpstr>Ethical &amp; Privacy Concerns in AI</vt:lpstr>
      <vt:lpstr>Ethical &amp; Privacy Concerns in AI Cont.</vt:lpstr>
      <vt:lpstr>Job Displacement Due to AI: Impact on the Workforce</vt:lpstr>
      <vt:lpstr>Privacy &amp; Security Concerns in AI: AI and Data Privacy Risks</vt:lpstr>
      <vt:lpstr>Security Risks and Cybersecurity Attacks in AI: AI-Powered Cyber Threats</vt:lpstr>
      <vt:lpstr>The Need for Transparency &amp; Robust Regulatory Frameworks: Why Regulation Matters</vt:lpstr>
      <vt:lpstr>Future of Ethical AI &amp; Responsible Development</vt:lpstr>
      <vt:lpstr>Conclusion &amp; Call to Action</vt:lpstr>
      <vt:lpstr>PowerPoint Presentation</vt:lpstr>
      <vt:lpstr>Citations (2020-2025) Used in the Presentation: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Ibibo, Joshua</dc:creator>
  <cp:lastModifiedBy>Ibibo, Joshua</cp:lastModifiedBy>
  <cp:revision>47</cp:revision>
  <dcterms:created xsi:type="dcterms:W3CDTF">2024-12-11T18:22:13Z</dcterms:created>
  <dcterms:modified xsi:type="dcterms:W3CDTF">2025-03-02T15:18:38Z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