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Lst>
  <p:notesMasterIdLst>
    <p:notesMasterId r:id="rId17"/>
  </p:notesMasterIdLst>
  <p:handoutMasterIdLst>
    <p:handoutMasterId r:id="rId18"/>
  </p:handoutMasterIdLst>
  <p:sldIdLst>
    <p:sldId id="322" r:id="rId5"/>
    <p:sldId id="321" r:id="rId6"/>
    <p:sldId id="319" r:id="rId7"/>
    <p:sldId id="325" r:id="rId8"/>
    <p:sldId id="323" r:id="rId9"/>
    <p:sldId id="324" r:id="rId10"/>
    <p:sldId id="330" r:id="rId11"/>
    <p:sldId id="327" r:id="rId12"/>
    <p:sldId id="328" r:id="rId13"/>
    <p:sldId id="329" r:id="rId14"/>
    <p:sldId id="317" r:id="rId15"/>
    <p:sldId id="31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79051" autoAdjust="0"/>
  </p:normalViewPr>
  <p:slideViewPr>
    <p:cSldViewPr snapToGrid="0">
      <p:cViewPr varScale="1">
        <p:scale>
          <a:sx n="56" d="100"/>
          <a:sy n="56" d="100"/>
        </p:scale>
        <p:origin x="732" y="276"/>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2/24/2025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2/24/2025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Boards of directors are approving generative AI investments without fully anticipating the strategic, governance, and adoption challenges necessary to derive value from AI.</a:t>
            </a:r>
          </a:p>
          <a:p>
            <a:r>
              <a:rPr lang="en-US" dirty="0"/>
              <a:t>Boards that ignore AI will find their companies too far behind to catch up. But boards who invest without understanding the conditions for generative AI will have the equally concerning problem of investments without return or potentially lethal ethical and legal consequences.</a:t>
            </a:r>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189725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AI’s ubiquity in everyday tools.</a:t>
            </a:r>
          </a:p>
          <a:p>
            <a:r>
              <a:rPr lang="en-US" dirty="0"/>
              <a:t>Mention ongoing rapid advancements and market growth.</a:t>
            </a:r>
          </a:p>
          <a:p>
            <a:r>
              <a:rPr lang="en-US" dirty="0"/>
              <a:t>Use data or anecdotes to illustrate how AI is woven into modern businesses.</a:t>
            </a:r>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404553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how AI can transform processes and free human talent for more strategic work.</a:t>
            </a:r>
          </a:p>
          <a:p>
            <a:r>
              <a:rPr lang="en-US" dirty="0"/>
              <a:t>Provide compelling examples of AI’s positive societal impact.</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150688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latency &amp; increase privacy (with proper protections in place)</a:t>
            </a:r>
          </a:p>
          <a:p>
            <a:r>
              <a:rPr lang="en-US" dirty="0"/>
              <a:t>Real-time data analytics on IoT devices</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27624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AI can perpetuate biases if the training data is not managed responsibly.</a:t>
            </a:r>
          </a:p>
          <a:p>
            <a:r>
              <a:rPr lang="en-US" dirty="0"/>
              <a:t>Emphasize balancing personalization with privacy.</a:t>
            </a:r>
          </a:p>
          <a:p>
            <a:r>
              <a:rPr lang="en-US" dirty="0"/>
              <a:t>Think back to the massive restructuring of jobs and business that occurred during the Industrial Revolution and the Information Revolution – more jobs were created than were lost</a:t>
            </a:r>
          </a:p>
          <a:p>
            <a:r>
              <a:rPr lang="en-US" dirty="0"/>
              <a:t>Note the importance of clarity on who is liable for AI-driven decisions.</a:t>
            </a:r>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228078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models retrieve relevant information from a trusted data source before generating responses.</a:t>
            </a:r>
          </a:p>
          <a:p>
            <a:r>
              <a:rPr lang="en-US" b="1" dirty="0"/>
              <a:t>Reduced Data Exposure</a:t>
            </a:r>
            <a:r>
              <a:rPr lang="en-US" dirty="0"/>
              <a:t>: Sensitive data can remain in a secure repository rather than in a model’s training dataset.</a:t>
            </a:r>
          </a:p>
          <a:p>
            <a:r>
              <a:rPr lang="en-US" b="1" dirty="0"/>
              <a:t>Granular Access Controls</a:t>
            </a:r>
            <a:r>
              <a:rPr lang="en-US" dirty="0"/>
              <a:t>: RAG setups can enforce permissions, preventing unauthorized access to confidential information.</a:t>
            </a:r>
          </a:p>
          <a:p>
            <a:r>
              <a:rPr lang="en-US" b="1" dirty="0"/>
              <a:t>Targeted Information Retrieval</a:t>
            </a:r>
            <a:r>
              <a:rPr lang="en-US" dirty="0"/>
              <a:t>: Limits the model’s search scope to vetted sources, mitigating risks of hallucinations or disclosing sensitive details.</a:t>
            </a:r>
          </a:p>
          <a:p>
            <a:endParaRPr lang="en-US" dirty="0"/>
          </a:p>
          <a:p>
            <a:r>
              <a:rPr lang="en-US" dirty="0"/>
              <a:t>RAG can help address “hallucination” issues by grounding outputs in verifiable, stored information.</a:t>
            </a:r>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97969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Schoolhouse Rock: I’m just a bill – yes, I’m only a bill. And I’m sitting here on Capital hill</a:t>
            </a:r>
          </a:p>
          <a:p>
            <a:endParaRPr lang="en-US" dirty="0"/>
          </a:p>
          <a:p>
            <a:pPr marL="0" marR="0">
              <a:lnSpc>
                <a:spcPct val="115000"/>
              </a:lnSpc>
              <a:spcAft>
                <a:spcPts val="800"/>
              </a:spcAft>
            </a:pPr>
            <a:r>
              <a:rPr lang="en-US" sz="1350" b="1" kern="0" dirty="0">
                <a:effectLst/>
                <a:latin typeface="Times New Roman" panose="02020603050405020304" pitchFamily="18" charset="0"/>
                <a:ea typeface="Times New Roman" panose="02020603050405020304" pitchFamily="18" charset="0"/>
                <a:cs typeface="Times New Roman" panose="02020603050405020304" pitchFamily="18" charset="0"/>
              </a:rPr>
              <a:t>1.1 EU AI Act (Proposed Legislation)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Overview</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The AI Act is a first-of-its-kind proposed regulatory framework that classifies AI systems based on risk (e.g., minimal, limited, high, unacceptable) and imposes corresponding obligations.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Key Provisions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Transparency Requirements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High-risk AI systems must undergo conformity assessments and be explainable.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Data Governance</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Stipulates strict data quality and documentation rules to prevent bias and discrimination.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Penalties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Violations can incur fines of up to 6% of global annual turnover.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Status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The legislation is in the final stages of negotiation among EU institutions, with implementation potentially starting in 2024–2025.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350" b="1" kern="0" dirty="0">
                <a:effectLst/>
                <a:latin typeface="Times New Roman" panose="02020603050405020304" pitchFamily="18" charset="0"/>
                <a:ea typeface="Times New Roman" panose="02020603050405020304" pitchFamily="18" charset="0"/>
                <a:cs typeface="Times New Roman" panose="02020603050405020304" pitchFamily="18" charset="0"/>
              </a:rPr>
              <a:t>1.2 General Data Protection Regulation (GDPR)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Overview</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GDPR is Europe’s comprehensive data protection law that applies to the processing of personal data—highly relevant for AI training and usage.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Key Provisions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Lawful Basis &amp; Purpose Limitation</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Organizations must have a valid legal basis (e.g., consent or legitimate interest) for data processing.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Right to Explanation?</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While GDPR does not explicitly mandate a “right to explanation,” it does require meaningful information about automated decision-making logic, especially in significant decisions (e.g., credit approvals).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Penalties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Noncompliance can lead to fines of up to 4% of annual global turnover or €20 million, whichever is higher.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r>
              <a:rPr lang="en-US" dirty="0"/>
              <a:t>Urge organizations to not wait on external directives but to proactively adopt best practices.</a:t>
            </a:r>
          </a:p>
          <a:p>
            <a:r>
              <a:rPr lang="en-US" dirty="0"/>
              <a:t>Cite examples of corporate self-regulation or third-party certifications.</a:t>
            </a:r>
          </a:p>
          <a:p>
            <a:r>
              <a:rPr lang="en-US" dirty="0"/>
              <a:t>Involve your legal team from the outset to navigate emerging compliance issues, review vendor contracts, and develop your company’s AI policy. Don’t wait until the AI system has gone rogue to consult your counsel.</a:t>
            </a:r>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229632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Urge the creation of actionable AI ethics policies.</a:t>
            </a:r>
          </a:p>
          <a:p>
            <a:r>
              <a:rPr lang="en-US" dirty="0"/>
              <a:t>Encourage bias checks at multiple stages of development.</a:t>
            </a:r>
          </a:p>
          <a:p>
            <a:r>
              <a:rPr lang="en-US" dirty="0"/>
              <a:t>Discuss ongoing model audits and real-time oversight.</a:t>
            </a:r>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291760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diversity’s role in mitigating bias.</a:t>
            </a:r>
          </a:p>
          <a:p>
            <a:r>
              <a:rPr lang="en-US" dirty="0"/>
              <a:t>Suggest involving affected communities in AI design.</a:t>
            </a:r>
          </a:p>
          <a:p>
            <a:r>
              <a:rPr lang="en-US" dirty="0"/>
              <a:t>Advocate for broader AI literacy through training programs.</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123110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18D65601-5AE2-46FC-B138-694DDD2B510D}" type="slidenum">
              <a:rPr lang="en-US" smtClean="0"/>
              <a:pPr/>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476878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464479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438501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39862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TextBox 4">
            <a:extLst>
              <a:ext uri="{FF2B5EF4-FFF2-40B4-BE49-F238E27FC236}">
                <a16:creationId xmlns:a16="http://schemas.microsoft.com/office/drawing/2014/main" id="{707E5C04-C9C1-6A88-DAA1-6EDA266F3ED0}"/>
              </a:ext>
            </a:extLst>
          </p:cNvPr>
          <p:cNvSpPr txBox="1"/>
          <p:nvPr userDrawn="1"/>
        </p:nvSpPr>
        <p:spPr>
          <a:xfrm>
            <a:off x="1275882" y="6478843"/>
            <a:ext cx="1523430" cy="276999"/>
          </a:xfrm>
          <a:prstGeom prst="rect">
            <a:avLst/>
          </a:prstGeom>
          <a:noFill/>
        </p:spPr>
        <p:txBody>
          <a:bodyPr wrap="none" rtlCol="0">
            <a:spAutoFit/>
          </a:bodyPr>
          <a:lstStyle/>
          <a:p>
            <a:r>
              <a:rPr lang="en-US" sz="1200" b="1" dirty="0">
                <a:solidFill>
                  <a:srgbClr val="FF6600"/>
                </a:solidFill>
                <a:latin typeface="Calibri" panose="020F0502020204030204" pitchFamily="34" charset="0"/>
                <a:ea typeface="Calibri" panose="020F0502020204030204" pitchFamily="34" charset="0"/>
                <a:cs typeface="Calibri" panose="020F0502020204030204" pitchFamily="34" charset="0"/>
              </a:rPr>
              <a:t>TechLink</a:t>
            </a:r>
            <a:r>
              <a:rPr lang="en-US" sz="1200" b="1" dirty="0">
                <a:latin typeface="Calibri" panose="020F0502020204030204" pitchFamily="34" charset="0"/>
                <a:ea typeface="Calibri" panose="020F0502020204030204" pitchFamily="34" charset="0"/>
                <a:cs typeface="Calibri" panose="020F0502020204030204" pitchFamily="34" charset="0"/>
              </a:rPr>
              <a:t> Innovations</a:t>
            </a:r>
          </a:p>
        </p:txBody>
      </p:sp>
    </p:spTree>
    <p:extLst>
      <p:ext uri="{BB962C8B-B14F-4D97-AF65-F5344CB8AC3E}">
        <p14:creationId xmlns:p14="http://schemas.microsoft.com/office/powerpoint/2010/main" val="1546494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D16D86-4C15-C974-A49A-B83E83E89627}"/>
              </a:ext>
            </a:extLst>
          </p:cNvPr>
          <p:cNvSpPr txBox="1"/>
          <p:nvPr userDrawn="1"/>
        </p:nvSpPr>
        <p:spPr>
          <a:xfrm>
            <a:off x="1275882" y="6478843"/>
            <a:ext cx="1523430" cy="276999"/>
          </a:xfrm>
          <a:prstGeom prst="rect">
            <a:avLst/>
          </a:prstGeom>
          <a:noFill/>
        </p:spPr>
        <p:txBody>
          <a:bodyPr wrap="none" rtlCol="0">
            <a:spAutoFit/>
          </a:bodyPr>
          <a:lstStyle/>
          <a:p>
            <a:r>
              <a:rPr lang="en-US" sz="1200" b="1" dirty="0">
                <a:solidFill>
                  <a:srgbClr val="FF6600"/>
                </a:solidFill>
                <a:latin typeface="Calibri" panose="020F0502020204030204" pitchFamily="34" charset="0"/>
                <a:ea typeface="Calibri" panose="020F0502020204030204" pitchFamily="34" charset="0"/>
                <a:cs typeface="Calibri" panose="020F0502020204030204" pitchFamily="34" charset="0"/>
              </a:rPr>
              <a:t>TechLink</a:t>
            </a:r>
            <a:r>
              <a:rPr lang="en-US" sz="1200" b="1" dirty="0">
                <a:latin typeface="Calibri" panose="020F0502020204030204" pitchFamily="34" charset="0"/>
                <a:ea typeface="Calibri" panose="020F0502020204030204" pitchFamily="34" charset="0"/>
                <a:cs typeface="Calibri" panose="020F0502020204030204" pitchFamily="34" charset="0"/>
              </a:rPr>
              <a:t> Innovations</a:t>
            </a:r>
          </a:p>
        </p:txBody>
      </p:sp>
    </p:spTree>
    <p:extLst>
      <p:ext uri="{BB962C8B-B14F-4D97-AF65-F5344CB8AC3E}">
        <p14:creationId xmlns:p14="http://schemas.microsoft.com/office/powerpoint/2010/main" val="375619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41402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760005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65183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pic>
        <p:nvPicPr>
          <p:cNvPr id="8" name="Picture 7" descr="A logo of a chain link&#10;&#10;AI-generated content may be incorrect.">
            <a:extLst>
              <a:ext uri="{FF2B5EF4-FFF2-40B4-BE49-F238E27FC236}">
                <a16:creationId xmlns:a16="http://schemas.microsoft.com/office/drawing/2014/main" id="{BF6F4D9D-070A-0EDE-5C68-2CC0BEF6335E}"/>
              </a:ext>
            </a:extLst>
          </p:cNvPr>
          <p:cNvPicPr>
            <a:picLocks noChangeAspect="1"/>
          </p:cNvPicPr>
          <p:nvPr userDrawn="1"/>
        </p:nvPicPr>
        <p:blipFill>
          <a:blip r:embed="rId2"/>
          <a:stretch>
            <a:fillRect/>
          </a:stretch>
        </p:blipFill>
        <p:spPr>
          <a:xfrm>
            <a:off x="1050052" y="6504428"/>
            <a:ext cx="225830" cy="225830"/>
          </a:xfrm>
          <a:prstGeom prst="rect">
            <a:avLst/>
          </a:prstGeom>
        </p:spPr>
      </p:pic>
      <p:sp>
        <p:nvSpPr>
          <p:cNvPr id="10" name="TextBox 9">
            <a:extLst>
              <a:ext uri="{FF2B5EF4-FFF2-40B4-BE49-F238E27FC236}">
                <a16:creationId xmlns:a16="http://schemas.microsoft.com/office/drawing/2014/main" id="{28AE6D04-34CB-62C4-D0DF-9E4EAE264591}"/>
              </a:ext>
            </a:extLst>
          </p:cNvPr>
          <p:cNvSpPr txBox="1"/>
          <p:nvPr userDrawn="1"/>
        </p:nvSpPr>
        <p:spPr>
          <a:xfrm>
            <a:off x="1275882" y="6478843"/>
            <a:ext cx="1523430" cy="276999"/>
          </a:xfrm>
          <a:prstGeom prst="rect">
            <a:avLst/>
          </a:prstGeom>
          <a:noFill/>
        </p:spPr>
        <p:txBody>
          <a:bodyPr wrap="none" rtlCol="0">
            <a:spAutoFit/>
          </a:bodyPr>
          <a:lstStyle/>
          <a:p>
            <a:r>
              <a:rPr lang="en-US" sz="1200" b="1" dirty="0">
                <a:solidFill>
                  <a:srgbClr val="FF6600"/>
                </a:solidFill>
                <a:latin typeface="Calibri" panose="020F0502020204030204" pitchFamily="34" charset="0"/>
                <a:ea typeface="Calibri" panose="020F0502020204030204" pitchFamily="34" charset="0"/>
                <a:cs typeface="Calibri" panose="020F0502020204030204" pitchFamily="34" charset="0"/>
              </a:rPr>
              <a:t>TechLink</a:t>
            </a:r>
            <a:r>
              <a:rPr lang="en-US" sz="1200" b="1" dirty="0">
                <a:latin typeface="Calibri" panose="020F0502020204030204" pitchFamily="34" charset="0"/>
                <a:ea typeface="Calibri" panose="020F0502020204030204" pitchFamily="34" charset="0"/>
                <a:cs typeface="Calibri" panose="020F0502020204030204" pitchFamily="34" charset="0"/>
              </a:rPr>
              <a:t> Innovations</a:t>
            </a:r>
          </a:p>
        </p:txBody>
      </p:sp>
    </p:spTree>
    <p:extLst>
      <p:ext uri="{BB962C8B-B14F-4D97-AF65-F5344CB8AC3E}">
        <p14:creationId xmlns:p14="http://schemas.microsoft.com/office/powerpoint/2010/main" val="31456122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797951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6" name="Rectangle 25"/>
          <p:cNvSpPr/>
          <p:nvPr userDrawn="1"/>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grpSp>
        <p:nvGrpSpPr>
          <p:cNvPr id="19" name="Group 18">
            <a:extLst>
              <a:ext uri="{FF2B5EF4-FFF2-40B4-BE49-F238E27FC236}">
                <a16:creationId xmlns:a16="http://schemas.microsoft.com/office/drawing/2014/main" id="{9F940BE1-E613-8D23-6BFC-51CF8B714610}"/>
              </a:ext>
            </a:extLst>
          </p:cNvPr>
          <p:cNvGrpSpPr/>
          <p:nvPr userDrawn="1"/>
        </p:nvGrpSpPr>
        <p:grpSpPr>
          <a:xfrm>
            <a:off x="1050052" y="6478843"/>
            <a:ext cx="1749260" cy="276999"/>
            <a:chOff x="1050052" y="6478843"/>
            <a:chExt cx="1749260" cy="276999"/>
          </a:xfrm>
        </p:grpSpPr>
        <p:pic>
          <p:nvPicPr>
            <p:cNvPr id="13" name="Picture 12" descr="A logo of a chain link&#10;&#10;AI-generated content may be incorrect.">
              <a:extLst>
                <a:ext uri="{FF2B5EF4-FFF2-40B4-BE49-F238E27FC236}">
                  <a16:creationId xmlns:a16="http://schemas.microsoft.com/office/drawing/2014/main" id="{26C46ADC-0DAB-A559-BF71-8253F5AD8DE5}"/>
                </a:ext>
              </a:extLst>
            </p:cNvPr>
            <p:cNvPicPr>
              <a:picLocks noChangeAspect="1"/>
            </p:cNvPicPr>
            <p:nvPr userDrawn="1"/>
          </p:nvPicPr>
          <p:blipFill>
            <a:blip r:embed="rId2"/>
            <a:stretch>
              <a:fillRect/>
            </a:stretch>
          </p:blipFill>
          <p:spPr>
            <a:xfrm>
              <a:off x="1050052" y="6504428"/>
              <a:ext cx="225830" cy="225830"/>
            </a:xfrm>
            <a:prstGeom prst="rect">
              <a:avLst/>
            </a:prstGeom>
          </p:spPr>
        </p:pic>
        <p:sp>
          <p:nvSpPr>
            <p:cNvPr id="18" name="TextBox 17">
              <a:extLst>
                <a:ext uri="{FF2B5EF4-FFF2-40B4-BE49-F238E27FC236}">
                  <a16:creationId xmlns:a16="http://schemas.microsoft.com/office/drawing/2014/main" id="{689EB7C6-97F1-221A-77A4-9A1B8647493C}"/>
                </a:ext>
              </a:extLst>
            </p:cNvPr>
            <p:cNvSpPr txBox="1"/>
            <p:nvPr userDrawn="1"/>
          </p:nvSpPr>
          <p:spPr>
            <a:xfrm>
              <a:off x="1275882" y="6478843"/>
              <a:ext cx="1523430" cy="276999"/>
            </a:xfrm>
            <a:prstGeom prst="rect">
              <a:avLst/>
            </a:prstGeom>
            <a:noFill/>
          </p:spPr>
          <p:txBody>
            <a:bodyPr wrap="none" rtlCol="0">
              <a:spAutoFit/>
            </a:bodyPr>
            <a:lstStyle/>
            <a:p>
              <a:r>
                <a:rPr lang="en-US" sz="1200" b="1" dirty="0">
                  <a:solidFill>
                    <a:srgbClr val="FF6600"/>
                  </a:solidFill>
                  <a:latin typeface="Calibri" panose="020F0502020204030204" pitchFamily="34" charset="0"/>
                  <a:ea typeface="Calibri" panose="020F0502020204030204" pitchFamily="34" charset="0"/>
                  <a:cs typeface="Calibri" panose="020F0502020204030204" pitchFamily="34" charset="0"/>
                </a:rPr>
                <a:t>TechLink</a:t>
              </a:r>
              <a:r>
                <a:rPr lang="en-US" sz="1200" b="1" dirty="0">
                  <a:latin typeface="Calibri" panose="020F0502020204030204" pitchFamily="34" charset="0"/>
                  <a:ea typeface="Calibri" panose="020F0502020204030204" pitchFamily="34" charset="0"/>
                  <a:cs typeface="Calibri" panose="020F0502020204030204" pitchFamily="34" charset="0"/>
                </a:rPr>
                <a:t> Innovations</a:t>
              </a:r>
            </a:p>
          </p:txBody>
        </p:sp>
      </p:grpSp>
    </p:spTree>
    <p:extLst>
      <p:ext uri="{BB962C8B-B14F-4D97-AF65-F5344CB8AC3E}">
        <p14:creationId xmlns:p14="http://schemas.microsoft.com/office/powerpoint/2010/main" val="32970424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772507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D65601-5AE2-46FC-B138-694DDD2B510D}" type="slidenum">
              <a:rPr lang="en-US" smtClean="0"/>
              <a:pPr/>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4343838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0786205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1160571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5520831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18D65601-5AE2-46FC-B138-694DDD2B510D}"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533787"/>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2" r:id="rId16"/>
    <p:sldLayoutId id="2147483719" r:id="rId1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docdrewllc.com/" TargetMode="Externa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hyperlink" Target="https://www.linkedin.com/in/ajak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17615" y="690511"/>
            <a:ext cx="5720494" cy="5253089"/>
          </a:xfrm>
        </p:spPr>
        <p:txBody>
          <a:bodyPr/>
          <a:lstStyle/>
          <a:p>
            <a:r>
              <a:rPr lang="en-US" dirty="0"/>
              <a:t>Balancing Innovation with Responsibility: The Future of AI</a:t>
            </a:r>
          </a:p>
        </p:txBody>
      </p:sp>
      <p:pic>
        <p:nvPicPr>
          <p:cNvPr id="3" name="Picture 2">
            <a:extLst>
              <a:ext uri="{FF2B5EF4-FFF2-40B4-BE49-F238E27FC236}">
                <a16:creationId xmlns:a16="http://schemas.microsoft.com/office/drawing/2014/main" id="{97E079A4-56BA-486D-8D71-23CCA0700960}"/>
              </a:ext>
            </a:extLst>
          </p:cNvPr>
          <p:cNvPicPr>
            <a:picLocks noChangeAspect="1"/>
          </p:cNvPicPr>
          <p:nvPr/>
        </p:nvPicPr>
        <p:blipFill>
          <a:blip r:embed="rId3"/>
          <a:srcRect l="5017" t="7071" r="5017" b="26061"/>
          <a:stretch/>
        </p:blipFill>
        <p:spPr>
          <a:xfrm>
            <a:off x="7443785" y="1039091"/>
            <a:ext cx="4194034" cy="4156363"/>
          </a:xfrm>
          <a:prstGeom prst="rect">
            <a:avLst/>
          </a:prstGeom>
        </p:spPr>
      </p:pic>
      <p:pic>
        <p:nvPicPr>
          <p:cNvPr id="5" name="Picture 4" descr="A person with a beard smiling&#10;&#10;AI-generated content may be incorrect.">
            <a:extLst>
              <a:ext uri="{FF2B5EF4-FFF2-40B4-BE49-F238E27FC236}">
                <a16:creationId xmlns:a16="http://schemas.microsoft.com/office/drawing/2014/main" id="{810AF493-6971-684C-668B-98B6741F49B4}"/>
              </a:ext>
            </a:extLst>
          </p:cNvPr>
          <p:cNvPicPr>
            <a:picLocks noChangeAspect="1"/>
          </p:cNvPicPr>
          <p:nvPr/>
        </p:nvPicPr>
        <p:blipFill>
          <a:blip r:embed="rId4"/>
          <a:srcRect l="12665" t="-67" r="15731" b="8462"/>
          <a:stretch/>
        </p:blipFill>
        <p:spPr>
          <a:xfrm>
            <a:off x="10142548" y="2025144"/>
            <a:ext cx="1338786" cy="1806360"/>
          </a:xfrm>
          <a:prstGeom prst="rect">
            <a:avLst/>
          </a:prstGeom>
        </p:spPr>
      </p:pic>
    </p:spTree>
    <p:extLst>
      <p:ext uri="{BB962C8B-B14F-4D97-AF65-F5344CB8AC3E}">
        <p14:creationId xmlns:p14="http://schemas.microsoft.com/office/powerpoint/2010/main" val="33788224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7CC4-B020-CFB7-F0B7-0CCC2888C5AA}"/>
              </a:ext>
            </a:extLst>
          </p:cNvPr>
          <p:cNvSpPr>
            <a:spLocks noGrp="1"/>
          </p:cNvSpPr>
          <p:nvPr>
            <p:ph type="title"/>
          </p:nvPr>
        </p:nvSpPr>
        <p:spPr/>
        <p:txBody>
          <a:bodyPr/>
          <a:lstStyle/>
          <a:p>
            <a:r>
              <a:rPr lang="en-US" dirty="0"/>
              <a:t>Fostering an Inclusive AI Landscape</a:t>
            </a:r>
          </a:p>
        </p:txBody>
      </p:sp>
      <p:pic>
        <p:nvPicPr>
          <p:cNvPr id="6" name="Content Placeholder 5">
            <a:extLst>
              <a:ext uri="{FF2B5EF4-FFF2-40B4-BE49-F238E27FC236}">
                <a16:creationId xmlns:a16="http://schemas.microsoft.com/office/drawing/2014/main" id="{FD142DAA-FF43-5B50-17F1-281EA9284B55}"/>
              </a:ext>
            </a:extLst>
          </p:cNvPr>
          <p:cNvPicPr>
            <a:picLocks noGrp="1" noChangeAspect="1"/>
          </p:cNvPicPr>
          <p:nvPr>
            <p:ph sz="half" idx="1"/>
          </p:nvPr>
        </p:nvPicPr>
        <p:blipFill>
          <a:blip r:embed="rId3"/>
          <a:stretch>
            <a:fillRect/>
          </a:stretch>
        </p:blipFill>
        <p:spPr>
          <a:xfrm>
            <a:off x="2605088" y="2105025"/>
            <a:ext cx="3892550" cy="3892550"/>
          </a:xfrm>
          <a:prstGeom prst="rect">
            <a:avLst/>
          </a:prstGeom>
        </p:spPr>
      </p:pic>
      <p:sp>
        <p:nvSpPr>
          <p:cNvPr id="4" name="Content Placeholder 3">
            <a:extLst>
              <a:ext uri="{FF2B5EF4-FFF2-40B4-BE49-F238E27FC236}">
                <a16:creationId xmlns:a16="http://schemas.microsoft.com/office/drawing/2014/main" id="{E47383B4-D63B-479E-E562-6BF26798B1BD}"/>
              </a:ext>
            </a:extLst>
          </p:cNvPr>
          <p:cNvSpPr>
            <a:spLocks noGrp="1"/>
          </p:cNvSpPr>
          <p:nvPr>
            <p:ph sz="half" idx="2"/>
          </p:nvPr>
        </p:nvSpPr>
        <p:spPr/>
        <p:txBody>
          <a:bodyPr>
            <a:normAutofit fontScale="92500" lnSpcReduction="10000"/>
          </a:bodyPr>
          <a:lstStyle/>
          <a:p>
            <a:r>
              <a:rPr lang="en-US" dirty="0"/>
              <a:t>Diverse Teams</a:t>
            </a:r>
          </a:p>
          <a:p>
            <a:r>
              <a:rPr lang="en-US" dirty="0"/>
              <a:t>Community Engagement</a:t>
            </a:r>
          </a:p>
          <a:p>
            <a:pPr lvl="1"/>
            <a:r>
              <a:rPr lang="en-US" dirty="0"/>
              <a:t>Identify stakeholders and their needs</a:t>
            </a:r>
          </a:p>
          <a:p>
            <a:r>
              <a:rPr lang="en-US" dirty="0"/>
              <a:t>Educational Initiatives</a:t>
            </a:r>
          </a:p>
          <a:p>
            <a:pPr lvl="1"/>
            <a:r>
              <a:rPr lang="en-US" dirty="0"/>
              <a:t>Training</a:t>
            </a:r>
          </a:p>
          <a:p>
            <a:pPr lvl="1"/>
            <a:r>
              <a:rPr lang="en-US" dirty="0"/>
              <a:t>Mentoring</a:t>
            </a:r>
          </a:p>
          <a:p>
            <a:r>
              <a:rPr lang="en-US" dirty="0"/>
              <a:t>Public-Private Partnerships</a:t>
            </a:r>
          </a:p>
          <a:p>
            <a:pPr lvl="1"/>
            <a:r>
              <a:rPr lang="en-US" dirty="0"/>
              <a:t>Combine resources</a:t>
            </a:r>
          </a:p>
        </p:txBody>
      </p:sp>
      <p:sp>
        <p:nvSpPr>
          <p:cNvPr id="5" name="Slide Number Placeholder 4">
            <a:extLst>
              <a:ext uri="{FF2B5EF4-FFF2-40B4-BE49-F238E27FC236}">
                <a16:creationId xmlns:a16="http://schemas.microsoft.com/office/drawing/2014/main" id="{279F13F1-E281-82F9-41B0-7016DC77F7C6}"/>
              </a:ext>
            </a:extLst>
          </p:cNvPr>
          <p:cNvSpPr>
            <a:spLocks noGrp="1"/>
          </p:cNvSpPr>
          <p:nvPr>
            <p:ph type="sldNum" sz="quarter" idx="12"/>
          </p:nvPr>
        </p:nvSpPr>
        <p:spPr/>
        <p:txBody>
          <a:bodyPr/>
          <a:lstStyle/>
          <a:p>
            <a:fld id="{18D65601-5AE2-46FC-B138-694DDD2B510D}" type="slidenum">
              <a:rPr lang="en-US" smtClean="0"/>
              <a:pPr/>
              <a:t>10</a:t>
            </a:fld>
            <a:endParaRPr lang="en-US" dirty="0"/>
          </a:p>
        </p:txBody>
      </p:sp>
    </p:spTree>
    <p:extLst>
      <p:ext uri="{BB962C8B-B14F-4D97-AF65-F5344CB8AC3E}">
        <p14:creationId xmlns:p14="http://schemas.microsoft.com/office/powerpoint/2010/main" val="447431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on top of each other">
            <a:extLst>
              <a:ext uri="{FF2B5EF4-FFF2-40B4-BE49-F238E27FC236}">
                <a16:creationId xmlns:a16="http://schemas.microsoft.com/office/drawing/2014/main" id="{26B904BE-238B-E4FA-748B-39D681C1E167}"/>
              </a:ext>
            </a:extLst>
          </p:cNvPr>
          <p:cNvPicPr>
            <a:picLocks noChangeAspect="1"/>
          </p:cNvPicPr>
          <p:nvPr/>
        </p:nvPicPr>
        <p:blipFill>
          <a:blip r:embed="rId2">
            <a:duotone>
              <a:schemeClr val="bg2">
                <a:shade val="45000"/>
                <a:satMod val="135000"/>
              </a:schemeClr>
              <a:prstClr val="white"/>
            </a:duotone>
            <a:alphaModFix amt="25000"/>
          </a:blip>
          <a:srcRect l="22224" r="1" b="1"/>
          <a:stretch/>
        </p:blipFill>
        <p:spPr>
          <a:xfrm>
            <a:off x="153" y="10"/>
            <a:ext cx="12191695" cy="6857990"/>
          </a:xfrm>
          <a:prstGeom prst="rect">
            <a:avLst/>
          </a:prstGeom>
        </p:spPr>
      </p:pic>
      <p:pic>
        <p:nvPicPr>
          <p:cNvPr id="13" name="Picture 12">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2611808" y="808056"/>
            <a:ext cx="7958331" cy="1077229"/>
          </a:xfrm>
        </p:spPr>
        <p:txBody>
          <a:bodyPr>
            <a:normAutofit/>
          </a:bodyPr>
          <a:lstStyle/>
          <a:p>
            <a:pPr algn="l"/>
            <a:r>
              <a:rPr lang="en-US" dirty="0"/>
              <a:t>Next Steps</a:t>
            </a:r>
            <a:endParaRPr lang="en-ZA"/>
          </a:p>
        </p:txBody>
      </p:sp>
      <p:sp>
        <p:nvSpPr>
          <p:cNvPr id="15" name="Rectangle 14">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F606B8-D15C-3916-2C66-49DEC593A3C2}"/>
              </a:ext>
            </a:extLst>
          </p:cNvPr>
          <p:cNvSpPr>
            <a:spLocks noGrp="1"/>
          </p:cNvSpPr>
          <p:nvPr>
            <p:ph idx="1"/>
          </p:nvPr>
        </p:nvSpPr>
        <p:spPr>
          <a:xfrm>
            <a:off x="2610579" y="2052116"/>
            <a:ext cx="7959560" cy="3997828"/>
          </a:xfrm>
        </p:spPr>
        <p:txBody>
          <a:bodyPr>
            <a:normAutofit/>
          </a:bodyPr>
          <a:lstStyle/>
          <a:p>
            <a:r>
              <a:rPr lang="en-US" dirty="0"/>
              <a:t>Key Takeaways</a:t>
            </a:r>
          </a:p>
          <a:p>
            <a:pPr lvl="1"/>
            <a:r>
              <a:rPr lang="en-US" dirty="0"/>
              <a:t>AI offers immense potential for innovation and social good</a:t>
            </a:r>
          </a:p>
          <a:p>
            <a:pPr lvl="1"/>
            <a:r>
              <a:rPr lang="en-US" dirty="0"/>
              <a:t>Ethical and inclusive practices are crucial to prevent harm</a:t>
            </a:r>
          </a:p>
          <a:p>
            <a:pPr lvl="1"/>
            <a:r>
              <a:rPr lang="en-US" dirty="0"/>
              <a:t>Ongoing collaboration between industry, government, and society</a:t>
            </a:r>
          </a:p>
          <a:p>
            <a:r>
              <a:rPr lang="en-US" dirty="0"/>
              <a:t>Call to Action</a:t>
            </a:r>
          </a:p>
          <a:p>
            <a:pPr lvl="1"/>
            <a:r>
              <a:rPr lang="en-US" dirty="0"/>
              <a:t>Integrate responsible AI principles and policies into your projects</a:t>
            </a:r>
          </a:p>
          <a:p>
            <a:pPr lvl="1"/>
            <a:r>
              <a:rPr lang="en-US" dirty="0"/>
              <a:t>Encourage cross-department collaboration and training</a:t>
            </a:r>
          </a:p>
          <a:p>
            <a:pPr lvl="1"/>
            <a:r>
              <a:rPr lang="en-US" dirty="0"/>
              <a:t>Stay informed on regulatory and ethical guidelines and regulations</a:t>
            </a:r>
          </a:p>
        </p:txBody>
      </p:sp>
      <p:pic>
        <p:nvPicPr>
          <p:cNvPr id="4" name="Picture 3" descr="A logo of a chain link&#10;&#10;AI-generated content may be incorrect.">
            <a:extLst>
              <a:ext uri="{FF2B5EF4-FFF2-40B4-BE49-F238E27FC236}">
                <a16:creationId xmlns:a16="http://schemas.microsoft.com/office/drawing/2014/main" id="{91D8B8AF-1F62-0C9A-34B4-3AA1B383F25D}"/>
              </a:ext>
            </a:extLst>
          </p:cNvPr>
          <p:cNvPicPr>
            <a:picLocks noChangeAspect="1"/>
          </p:cNvPicPr>
          <p:nvPr/>
        </p:nvPicPr>
        <p:blipFill>
          <a:blip r:embed="rId4"/>
          <a:stretch>
            <a:fillRect/>
          </a:stretch>
        </p:blipFill>
        <p:spPr>
          <a:xfrm>
            <a:off x="1050052" y="6504428"/>
            <a:ext cx="225830" cy="225830"/>
          </a:xfrm>
          <a:prstGeom prst="rect">
            <a:avLst/>
          </a:prstGeom>
        </p:spPr>
      </p:pic>
      <p:sp>
        <p:nvSpPr>
          <p:cNvPr id="6" name="TextBox 5">
            <a:extLst>
              <a:ext uri="{FF2B5EF4-FFF2-40B4-BE49-F238E27FC236}">
                <a16:creationId xmlns:a16="http://schemas.microsoft.com/office/drawing/2014/main" id="{F317A0D8-0C45-5C07-0CFA-3034A3EDA146}"/>
              </a:ext>
            </a:extLst>
          </p:cNvPr>
          <p:cNvSpPr txBox="1"/>
          <p:nvPr/>
        </p:nvSpPr>
        <p:spPr>
          <a:xfrm>
            <a:off x="1275882" y="6478843"/>
            <a:ext cx="1523430" cy="276999"/>
          </a:xfrm>
          <a:prstGeom prst="rect">
            <a:avLst/>
          </a:prstGeom>
          <a:noFill/>
        </p:spPr>
        <p:txBody>
          <a:bodyPr wrap="none" rtlCol="0">
            <a:spAutoFit/>
          </a:bodyPr>
          <a:lstStyle/>
          <a:p>
            <a:r>
              <a:rPr lang="en-US" sz="1200" b="1" dirty="0">
                <a:solidFill>
                  <a:srgbClr val="FF6600"/>
                </a:solidFill>
                <a:latin typeface="Calibri" panose="020F0502020204030204" pitchFamily="34" charset="0"/>
                <a:ea typeface="Calibri" panose="020F0502020204030204" pitchFamily="34" charset="0"/>
                <a:cs typeface="Calibri" panose="020F0502020204030204" pitchFamily="34" charset="0"/>
              </a:rPr>
              <a:t>TechLink</a:t>
            </a:r>
            <a:r>
              <a:rPr lang="en-US" sz="1200" b="1" dirty="0">
                <a:latin typeface="Calibri" panose="020F0502020204030204" pitchFamily="34" charset="0"/>
                <a:ea typeface="Calibri" panose="020F0502020204030204" pitchFamily="34" charset="0"/>
                <a:cs typeface="Calibri" panose="020F0502020204030204" pitchFamily="34" charset="0"/>
              </a:rPr>
              <a:t> Innovations</a:t>
            </a:r>
          </a:p>
        </p:txBody>
      </p:sp>
    </p:spTree>
    <p:extLst>
      <p:ext uri="{BB962C8B-B14F-4D97-AF65-F5344CB8AC3E}">
        <p14:creationId xmlns:p14="http://schemas.microsoft.com/office/powerpoint/2010/main" val="40113340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p:txBody>
          <a:bodyPr/>
          <a:lstStyle/>
          <a:p>
            <a:r>
              <a:rPr lang="en-US" dirty="0"/>
              <a:t>Thank</a:t>
            </a:r>
            <a:br>
              <a:rPr lang="en-US" dirty="0"/>
            </a:br>
            <a:r>
              <a:rPr lang="en-US" dirty="0"/>
              <a:t>you</a:t>
            </a:r>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p:txBody>
          <a:bodyPr/>
          <a:lstStyle/>
          <a:p>
            <a:r>
              <a:rPr lang="en-US" dirty="0"/>
              <a:t>Dr. Andrew Aken</a:t>
            </a:r>
          </a:p>
          <a:p>
            <a:r>
              <a:rPr lang="en-US" dirty="0"/>
              <a:t>DocAken@DocDrewLLC.com</a:t>
            </a:r>
          </a:p>
          <a:p>
            <a:r>
              <a:rPr lang="en-US" dirty="0">
                <a:hlinkClick r:id="rId3"/>
              </a:rPr>
              <a:t>https://DocDrewLLC.com</a:t>
            </a:r>
            <a:endParaRPr lang="en-US" dirty="0"/>
          </a:p>
          <a:p>
            <a:r>
              <a:rPr lang="en-US" dirty="0">
                <a:hlinkClick r:id="rId4"/>
              </a:rPr>
              <a:t>https://www.linkedin.com/in/ajaken</a:t>
            </a:r>
            <a:endParaRPr lang="en-US" dirty="0"/>
          </a:p>
        </p:txBody>
      </p:sp>
    </p:spTree>
    <p:extLst>
      <p:ext uri="{BB962C8B-B14F-4D97-AF65-F5344CB8AC3E}">
        <p14:creationId xmlns:p14="http://schemas.microsoft.com/office/powerpoint/2010/main" val="7043708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sndAc>
          <p:stSnd>
            <p:snd r:embed="rId2" name="applause.wav"/>
          </p:stSnd>
        </p:sndAc>
      </p:transition>
    </mc:Choice>
    <mc:Fallback>
      <p:transition spd="slow">
        <p:fade/>
        <p:sndAc>
          <p:stSnd>
            <p:snd r:embed="rId2"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arview of rows of people watching a movie in a theater">
            <a:extLst>
              <a:ext uri="{FF2B5EF4-FFF2-40B4-BE49-F238E27FC236}">
                <a16:creationId xmlns:a16="http://schemas.microsoft.com/office/drawing/2014/main" id="{AB92A1A3-1D94-C756-4A17-E57FED376350}"/>
              </a:ext>
            </a:extLst>
          </p:cNvPr>
          <p:cNvPicPr>
            <a:picLocks noChangeAspect="1"/>
          </p:cNvPicPr>
          <p:nvPr/>
        </p:nvPicPr>
        <p:blipFill>
          <a:blip r:embed="rId4">
            <a:duotone>
              <a:schemeClr val="bg2">
                <a:shade val="45000"/>
                <a:satMod val="135000"/>
              </a:schemeClr>
              <a:prstClr val="white"/>
            </a:duotone>
            <a:alphaModFix amt="25000"/>
          </a:blip>
          <a:srcRect t="6162" r="-1" b="9565"/>
          <a:stretch/>
        </p:blipFill>
        <p:spPr>
          <a:xfrm>
            <a:off x="153" y="10"/>
            <a:ext cx="12191695" cy="6857990"/>
          </a:xfrm>
          <a:prstGeom prst="rect">
            <a:avLst/>
          </a:prstGeom>
        </p:spPr>
      </p:pic>
      <p:pic>
        <p:nvPicPr>
          <p:cNvPr id="28" name="Picture 27">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2611808" y="808056"/>
            <a:ext cx="7958331" cy="1077229"/>
          </a:xfrm>
        </p:spPr>
        <p:txBody>
          <a:bodyPr vert="horz" lIns="91440" tIns="45720" rIns="91440" bIns="45720" rtlCol="0" anchor="t">
            <a:normAutofit/>
          </a:bodyPr>
          <a:lstStyle/>
          <a:p>
            <a:pPr algn="l"/>
            <a:r>
              <a:rPr lang="en-US" sz="3400"/>
              <a:t>Agenda</a:t>
            </a:r>
          </a:p>
        </p:txBody>
      </p:sp>
      <p:sp>
        <p:nvSpPr>
          <p:cNvPr id="30" name="Rectangle 29">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a:xfrm>
            <a:off x="158407" y="164592"/>
            <a:ext cx="636727" cy="322851"/>
          </a:xfrm>
        </p:spPr>
        <p:txBody>
          <a:bodyPr vert="horz" lIns="91440" tIns="45720" rIns="45720" bIns="45720" rtlCol="0" anchor="ctr">
            <a:normAutofit/>
          </a:bodyPr>
          <a:lstStyle/>
          <a:p>
            <a:pPr>
              <a:lnSpc>
                <a:spcPct val="90000"/>
              </a:lnSpc>
              <a:spcAft>
                <a:spcPts val="600"/>
              </a:spcAft>
            </a:pPr>
            <a:fld id="{18D65601-5AE2-46FC-B138-694DDD2B510D}" type="slidenum">
              <a:rPr lang="en-US" sz="1500" smtClean="0"/>
              <a:pPr>
                <a:lnSpc>
                  <a:spcPct val="90000"/>
                </a:lnSpc>
                <a:spcAft>
                  <a:spcPts val="600"/>
                </a:spcAft>
              </a:pPr>
              <a:t>2</a:t>
            </a:fld>
            <a:endParaRPr lang="en-US" sz="1500"/>
          </a:p>
        </p:txBody>
      </p:sp>
      <p:sp>
        <p:nvSpPr>
          <p:cNvPr id="32" name="Rectangle 31">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2610579" y="2052116"/>
            <a:ext cx="7959560" cy="3997828"/>
          </a:xfrm>
        </p:spPr>
        <p:txBody>
          <a:bodyPr vert="horz" lIns="91440" tIns="45720" rIns="91440" bIns="45720" rtlCol="0" anchor="ctr">
            <a:normAutofit/>
          </a:bodyPr>
          <a:lstStyle/>
          <a:p>
            <a:pPr>
              <a:lnSpc>
                <a:spcPct val="120000"/>
              </a:lnSpc>
              <a:spcAft>
                <a:spcPts val="600"/>
              </a:spcAft>
              <a:buFont typeface="Wingdings" panose="05000000000000000000" pitchFamily="2" charset="2"/>
              <a:buChar char="§"/>
            </a:pPr>
            <a:r>
              <a:rPr lang="en-US" dirty="0"/>
              <a:t>Current AI Landscape</a:t>
            </a:r>
          </a:p>
          <a:p>
            <a:pPr>
              <a:lnSpc>
                <a:spcPct val="120000"/>
              </a:lnSpc>
              <a:spcAft>
                <a:spcPts val="600"/>
              </a:spcAft>
              <a:buFont typeface="Wingdings" panose="05000000000000000000" pitchFamily="2" charset="2"/>
              <a:buChar char="§"/>
            </a:pPr>
            <a:r>
              <a:rPr lang="en-US" dirty="0"/>
              <a:t>Emerging AI Trends</a:t>
            </a:r>
          </a:p>
          <a:p>
            <a:pPr>
              <a:lnSpc>
                <a:spcPct val="120000"/>
              </a:lnSpc>
              <a:spcAft>
                <a:spcPts val="600"/>
              </a:spcAft>
              <a:buFont typeface="Wingdings" panose="05000000000000000000" pitchFamily="2" charset="2"/>
              <a:buChar char="§"/>
            </a:pPr>
            <a:r>
              <a:rPr lang="en-US" dirty="0"/>
              <a:t>Ethical &amp; Social Challenges</a:t>
            </a:r>
          </a:p>
          <a:p>
            <a:pPr>
              <a:lnSpc>
                <a:spcPct val="120000"/>
              </a:lnSpc>
              <a:spcAft>
                <a:spcPts val="600"/>
              </a:spcAft>
              <a:buFont typeface="Wingdings" panose="05000000000000000000" pitchFamily="2" charset="2"/>
              <a:buChar char="§"/>
            </a:pPr>
            <a:r>
              <a:rPr lang="en-US" dirty="0"/>
              <a:t>Policy Implications</a:t>
            </a:r>
          </a:p>
          <a:p>
            <a:pPr>
              <a:lnSpc>
                <a:spcPct val="120000"/>
              </a:lnSpc>
              <a:spcAft>
                <a:spcPts val="600"/>
              </a:spcAft>
              <a:buFont typeface="Wingdings" panose="05000000000000000000" pitchFamily="2" charset="2"/>
              <a:buChar char="§"/>
            </a:pPr>
            <a:r>
              <a:rPr lang="en-US" dirty="0"/>
              <a:t>RAG for Security &amp; Privacy</a:t>
            </a:r>
          </a:p>
          <a:p>
            <a:pPr>
              <a:lnSpc>
                <a:spcPct val="120000"/>
              </a:lnSpc>
              <a:spcAft>
                <a:spcPts val="600"/>
              </a:spcAft>
              <a:buFont typeface="Wingdings" panose="05000000000000000000" pitchFamily="2" charset="2"/>
              <a:buChar char="§"/>
            </a:pPr>
            <a:r>
              <a:rPr lang="en-US" dirty="0"/>
              <a:t>Strategies for Responsible AI Adoption</a:t>
            </a:r>
          </a:p>
          <a:p>
            <a:pPr>
              <a:lnSpc>
                <a:spcPct val="120000"/>
              </a:lnSpc>
              <a:spcAft>
                <a:spcPts val="600"/>
              </a:spcAft>
              <a:buFont typeface="Wingdings" panose="05000000000000000000" pitchFamily="2" charset="2"/>
              <a:buChar char="§"/>
            </a:pPr>
            <a:r>
              <a:rPr lang="en-US" dirty="0"/>
              <a:t>Fostering Inclusivity</a:t>
            </a:r>
          </a:p>
          <a:p>
            <a:pPr>
              <a:lnSpc>
                <a:spcPct val="120000"/>
              </a:lnSpc>
              <a:spcAft>
                <a:spcPts val="600"/>
              </a:spcAft>
              <a:buFont typeface="Wingdings" panose="05000000000000000000" pitchFamily="2" charset="2"/>
              <a:buChar char="§"/>
            </a:pPr>
            <a:r>
              <a:rPr lang="en-US" dirty="0"/>
              <a:t>Q&amp;A and Closing Remarks</a:t>
            </a:r>
          </a:p>
        </p:txBody>
      </p:sp>
      <p:pic>
        <p:nvPicPr>
          <p:cNvPr id="5" name="Picture 4" descr="A logo of a chain link&#10;&#10;AI-generated content may be incorrect.">
            <a:extLst>
              <a:ext uri="{FF2B5EF4-FFF2-40B4-BE49-F238E27FC236}">
                <a16:creationId xmlns:a16="http://schemas.microsoft.com/office/drawing/2014/main" id="{3773178B-839D-1687-26B3-C29BE9D93E60}"/>
              </a:ext>
            </a:extLst>
          </p:cNvPr>
          <p:cNvPicPr>
            <a:picLocks noChangeAspect="1"/>
          </p:cNvPicPr>
          <p:nvPr/>
        </p:nvPicPr>
        <p:blipFill>
          <a:blip r:embed="rId5"/>
          <a:stretch>
            <a:fillRect/>
          </a:stretch>
        </p:blipFill>
        <p:spPr>
          <a:xfrm>
            <a:off x="1050052" y="6504428"/>
            <a:ext cx="225830" cy="225830"/>
          </a:xfrm>
          <a:prstGeom prst="rect">
            <a:avLst/>
          </a:prstGeom>
        </p:spPr>
      </p:pic>
      <p:sp>
        <p:nvSpPr>
          <p:cNvPr id="7" name="TextBox 6">
            <a:extLst>
              <a:ext uri="{FF2B5EF4-FFF2-40B4-BE49-F238E27FC236}">
                <a16:creationId xmlns:a16="http://schemas.microsoft.com/office/drawing/2014/main" id="{7ABA0731-B123-2AC9-BF5A-71B8C3647CE4}"/>
              </a:ext>
            </a:extLst>
          </p:cNvPr>
          <p:cNvSpPr txBox="1"/>
          <p:nvPr/>
        </p:nvSpPr>
        <p:spPr>
          <a:xfrm>
            <a:off x="1275882" y="6478843"/>
            <a:ext cx="1523430" cy="276999"/>
          </a:xfrm>
          <a:prstGeom prst="rect">
            <a:avLst/>
          </a:prstGeom>
          <a:noFill/>
        </p:spPr>
        <p:txBody>
          <a:bodyPr wrap="none" rtlCol="0">
            <a:spAutoFit/>
          </a:bodyPr>
          <a:lstStyle/>
          <a:p>
            <a:r>
              <a:rPr lang="en-US" sz="1200" b="1" dirty="0">
                <a:solidFill>
                  <a:srgbClr val="FF6600"/>
                </a:solidFill>
                <a:latin typeface="Calibri" panose="020F0502020204030204" pitchFamily="34" charset="0"/>
                <a:ea typeface="Calibri" panose="020F0502020204030204" pitchFamily="34" charset="0"/>
                <a:cs typeface="Calibri" panose="020F0502020204030204" pitchFamily="34" charset="0"/>
              </a:rPr>
              <a:t>TechLink</a:t>
            </a:r>
            <a:r>
              <a:rPr lang="en-US" sz="1200" b="1" dirty="0">
                <a:latin typeface="Calibri" panose="020F0502020204030204" pitchFamily="34" charset="0"/>
                <a:ea typeface="Calibri" panose="020F0502020204030204" pitchFamily="34" charset="0"/>
                <a:cs typeface="Calibri" panose="020F0502020204030204" pitchFamily="34" charset="0"/>
              </a:rPr>
              <a:t> Innovations</a:t>
            </a:r>
          </a:p>
        </p:txBody>
      </p:sp>
    </p:spTree>
    <p:extLst>
      <p:ext uri="{BB962C8B-B14F-4D97-AF65-F5344CB8AC3E}">
        <p14:creationId xmlns:p14="http://schemas.microsoft.com/office/powerpoint/2010/main" val="16074552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p:txBody>
          <a:bodyPr/>
          <a:lstStyle/>
          <a:p>
            <a:r>
              <a:rPr lang="en-US" dirty="0"/>
              <a:t>Current AI Landscape</a:t>
            </a:r>
            <a:endParaRPr lang="en-ZA" dirty="0"/>
          </a:p>
        </p:txBody>
      </p:sp>
      <p:sp>
        <p:nvSpPr>
          <p:cNvPr id="9" name="Content Placeholder 8">
            <a:extLst>
              <a:ext uri="{FF2B5EF4-FFF2-40B4-BE49-F238E27FC236}">
                <a16:creationId xmlns:a16="http://schemas.microsoft.com/office/drawing/2014/main" id="{D63DE7D1-F646-1810-A7A1-50A7953A0A22}"/>
              </a:ext>
            </a:extLst>
          </p:cNvPr>
          <p:cNvSpPr>
            <a:spLocks noGrp="1"/>
          </p:cNvSpPr>
          <p:nvPr>
            <p:ph sz="half" idx="1"/>
          </p:nvPr>
        </p:nvSpPr>
        <p:spPr/>
        <p:txBody>
          <a:bodyPr/>
          <a:lstStyle/>
          <a:p>
            <a:pPr marL="228600" marR="0" lvl="0"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AI in Daily Life</a:t>
            </a:r>
          </a:p>
          <a:p>
            <a:pPr marL="685800" marR="0" lvl="1"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Recommendations</a:t>
            </a:r>
          </a:p>
          <a:p>
            <a:pPr marL="685800" marR="0" lvl="1"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Virtual assistants</a:t>
            </a:r>
          </a:p>
          <a:p>
            <a:pPr marL="685800" marR="0" lvl="1"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Fraud detection</a:t>
            </a:r>
          </a:p>
          <a:p>
            <a:pPr marL="228600" marR="0" lvl="0"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Rapid Growth</a:t>
            </a:r>
          </a:p>
          <a:p>
            <a:pPr marL="685800" marR="0" lvl="1"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Deep learning</a:t>
            </a:r>
          </a:p>
          <a:p>
            <a:pPr marL="685800" marR="0" lvl="1"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rPr>
              <a:t>GenAI</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28600" marR="0" lvl="0"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Market Forecast</a:t>
            </a:r>
          </a:p>
          <a:p>
            <a:pPr marL="685800" marR="0" lvl="1" indent="-228600" algn="l" defTabSz="914400" rtl="0" eaLnBrk="1" fontAlgn="auto" latinLnBrk="0" hangingPunct="1">
              <a:lnSpc>
                <a:spcPct val="120000"/>
              </a:lnSpc>
              <a:spcBef>
                <a:spcPts val="0"/>
              </a:spcBef>
              <a:spcAft>
                <a:spcPts val="600"/>
              </a:spcAft>
              <a:buClr>
                <a:srgbClr val="8EC0C1"/>
              </a:buClr>
              <a:buSzPct val="90000"/>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&gt; $190B in 2025</a:t>
            </a:r>
          </a:p>
          <a:p>
            <a:endParaRPr lang="en-US" dirty="0"/>
          </a:p>
        </p:txBody>
      </p:sp>
      <p:pic>
        <p:nvPicPr>
          <p:cNvPr id="10" name="Picture Placeholder 17" descr="Person smiling on the beach">
            <a:extLst>
              <a:ext uri="{FF2B5EF4-FFF2-40B4-BE49-F238E27FC236}">
                <a16:creationId xmlns:a16="http://schemas.microsoft.com/office/drawing/2014/main" id="{5F610C37-08D1-F134-25B6-1CB117767FBF}"/>
              </a:ext>
            </a:extLst>
          </p:cNvPr>
          <p:cNvPicPr>
            <a:picLocks noGrp="1" noChangeAspect="1"/>
          </p:cNvPicPr>
          <p:nvPr>
            <p:ph sz="half" idx="2"/>
          </p:nvPr>
        </p:nvPicPr>
        <p:blipFill rotWithShape="1">
          <a:blip r:embed="rId3"/>
          <a:srcRect l="4648" r="2" b="2"/>
          <a:stretch/>
        </p:blipFill>
        <p:spPr>
          <a:xfrm>
            <a:off x="6665913" y="2689424"/>
            <a:ext cx="3895725" cy="272375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3421680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6660-7731-5BDB-CBA2-39947D6C7D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32C3557-F5E3-F206-FCAA-84B87CA5BD3A}"/>
              </a:ext>
            </a:extLst>
          </p:cNvPr>
          <p:cNvSpPr>
            <a:spLocks noGrp="1"/>
          </p:cNvSpPr>
          <p:nvPr>
            <p:ph type="title"/>
          </p:nvPr>
        </p:nvSpPr>
        <p:spPr/>
        <p:txBody>
          <a:bodyPr/>
          <a:lstStyle/>
          <a:p>
            <a:r>
              <a:rPr lang="en-US" dirty="0"/>
              <a:t>The Potential of AI</a:t>
            </a:r>
            <a:endParaRPr lang="en-ZA" dirty="0"/>
          </a:p>
        </p:txBody>
      </p:sp>
      <p:pic>
        <p:nvPicPr>
          <p:cNvPr id="4" name="Content Placeholder 3">
            <a:extLst>
              <a:ext uri="{FF2B5EF4-FFF2-40B4-BE49-F238E27FC236}">
                <a16:creationId xmlns:a16="http://schemas.microsoft.com/office/drawing/2014/main" id="{B565338E-E054-1086-1230-29520E71F4D5}"/>
              </a:ext>
            </a:extLst>
          </p:cNvPr>
          <p:cNvPicPr>
            <a:picLocks noGrp="1" noChangeAspect="1"/>
          </p:cNvPicPr>
          <p:nvPr>
            <p:ph sz="half" idx="1"/>
          </p:nvPr>
        </p:nvPicPr>
        <p:blipFill>
          <a:blip r:embed="rId3"/>
          <a:stretch>
            <a:fillRect/>
          </a:stretch>
        </p:blipFill>
        <p:spPr>
          <a:xfrm>
            <a:off x="2774225" y="2054687"/>
            <a:ext cx="3554276" cy="3993226"/>
          </a:xfrm>
          <a:prstGeom prst="rect">
            <a:avLst/>
          </a:prstGeom>
          <a:ln>
            <a:noFill/>
          </a:ln>
          <a:effectLst>
            <a:softEdge rad="112500"/>
          </a:effectLst>
        </p:spPr>
      </p:pic>
      <p:sp>
        <p:nvSpPr>
          <p:cNvPr id="3" name="Content Placeholder 2">
            <a:extLst>
              <a:ext uri="{FF2B5EF4-FFF2-40B4-BE49-F238E27FC236}">
                <a16:creationId xmlns:a16="http://schemas.microsoft.com/office/drawing/2014/main" id="{21781A6C-E5C2-E1BE-9424-A5FFB027AA9B}"/>
              </a:ext>
            </a:extLst>
          </p:cNvPr>
          <p:cNvSpPr>
            <a:spLocks noGrp="1"/>
          </p:cNvSpPr>
          <p:nvPr>
            <p:ph sz="half" idx="2"/>
          </p:nvPr>
        </p:nvSpPr>
        <p:spPr/>
        <p:txBody>
          <a:bodyPr>
            <a:normAutofit fontScale="92500" lnSpcReduction="10000"/>
          </a:bodyPr>
          <a:lstStyle/>
          <a:p>
            <a:r>
              <a:rPr lang="en-US" dirty="0"/>
              <a:t>Efficiency &amp; Productivity</a:t>
            </a:r>
          </a:p>
          <a:p>
            <a:pPr lvl="1"/>
            <a:r>
              <a:rPr lang="en-US" dirty="0"/>
              <a:t>Automate common tasks</a:t>
            </a:r>
          </a:p>
          <a:p>
            <a:r>
              <a:rPr lang="en-US" dirty="0"/>
              <a:t>Innovation</a:t>
            </a:r>
          </a:p>
          <a:p>
            <a:pPr lvl="1"/>
            <a:r>
              <a:rPr lang="en-US" dirty="0"/>
              <a:t>New business models</a:t>
            </a:r>
          </a:p>
          <a:p>
            <a:pPr lvl="1"/>
            <a:r>
              <a:rPr lang="en-US" dirty="0"/>
              <a:t>Product development</a:t>
            </a:r>
          </a:p>
          <a:p>
            <a:pPr lvl="1"/>
            <a:r>
              <a:rPr lang="en-US" dirty="0"/>
              <a:t>Personalized services</a:t>
            </a:r>
          </a:p>
          <a:p>
            <a:r>
              <a:rPr lang="en-US" dirty="0"/>
              <a:t>Social Good</a:t>
            </a:r>
          </a:p>
          <a:p>
            <a:pPr lvl="1"/>
            <a:r>
              <a:rPr lang="en-US" dirty="0"/>
              <a:t>Healthcare diagnostics</a:t>
            </a:r>
          </a:p>
          <a:p>
            <a:pPr lvl="1"/>
            <a:r>
              <a:rPr lang="en-US" dirty="0"/>
              <a:t>Climate modeling</a:t>
            </a:r>
          </a:p>
        </p:txBody>
      </p:sp>
    </p:spTree>
    <p:extLst>
      <p:ext uri="{BB962C8B-B14F-4D97-AF65-F5344CB8AC3E}">
        <p14:creationId xmlns:p14="http://schemas.microsoft.com/office/powerpoint/2010/main" val="3555948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ED39-AC08-57CD-F943-7EB4DB645DAE}"/>
              </a:ext>
            </a:extLst>
          </p:cNvPr>
          <p:cNvSpPr>
            <a:spLocks noGrp="1"/>
          </p:cNvSpPr>
          <p:nvPr>
            <p:ph type="title"/>
          </p:nvPr>
        </p:nvSpPr>
        <p:spPr/>
        <p:txBody>
          <a:bodyPr/>
          <a:lstStyle/>
          <a:p>
            <a:r>
              <a:rPr lang="en-US" dirty="0"/>
              <a:t>Emerging AI Trends</a:t>
            </a:r>
          </a:p>
        </p:txBody>
      </p:sp>
      <p:sp>
        <p:nvSpPr>
          <p:cNvPr id="3" name="Content Placeholder 2">
            <a:extLst>
              <a:ext uri="{FF2B5EF4-FFF2-40B4-BE49-F238E27FC236}">
                <a16:creationId xmlns:a16="http://schemas.microsoft.com/office/drawing/2014/main" id="{8831BB9E-A39F-5699-04B6-489BE18183FD}"/>
              </a:ext>
            </a:extLst>
          </p:cNvPr>
          <p:cNvSpPr>
            <a:spLocks noGrp="1"/>
          </p:cNvSpPr>
          <p:nvPr>
            <p:ph sz="half" idx="1"/>
          </p:nvPr>
        </p:nvSpPr>
        <p:spPr/>
        <p:txBody>
          <a:bodyPr>
            <a:normAutofit lnSpcReduction="10000"/>
          </a:bodyPr>
          <a:lstStyle/>
          <a:p>
            <a:r>
              <a:rPr lang="en-US" dirty="0"/>
              <a:t>Generative AI</a:t>
            </a:r>
          </a:p>
          <a:p>
            <a:pPr lvl="1"/>
            <a:r>
              <a:rPr lang="en-US" dirty="0"/>
              <a:t>ChatGPT</a:t>
            </a:r>
          </a:p>
          <a:p>
            <a:pPr lvl="1"/>
            <a:r>
              <a:rPr lang="en-US" dirty="0"/>
              <a:t>DALL-E</a:t>
            </a:r>
          </a:p>
          <a:p>
            <a:r>
              <a:rPr lang="en-US" dirty="0"/>
              <a:t>Edge AI</a:t>
            </a:r>
          </a:p>
          <a:p>
            <a:pPr lvl="1"/>
            <a:r>
              <a:rPr lang="en-US" dirty="0"/>
              <a:t>Moving AI to edge devices</a:t>
            </a:r>
          </a:p>
          <a:p>
            <a:r>
              <a:rPr lang="en-US" dirty="0"/>
              <a:t>Explainable AI</a:t>
            </a:r>
          </a:p>
          <a:p>
            <a:pPr lvl="1"/>
            <a:r>
              <a:rPr lang="en-US" dirty="0"/>
              <a:t>Transparency in results</a:t>
            </a:r>
          </a:p>
          <a:p>
            <a:r>
              <a:rPr lang="en-US" dirty="0"/>
              <a:t>AI &amp; IoT convergence</a:t>
            </a:r>
          </a:p>
        </p:txBody>
      </p:sp>
      <p:pic>
        <p:nvPicPr>
          <p:cNvPr id="6" name="Content Placeholder 5">
            <a:extLst>
              <a:ext uri="{FF2B5EF4-FFF2-40B4-BE49-F238E27FC236}">
                <a16:creationId xmlns:a16="http://schemas.microsoft.com/office/drawing/2014/main" id="{996F2241-5F8E-D483-4E2F-B2748588536B}"/>
              </a:ext>
            </a:extLst>
          </p:cNvPr>
          <p:cNvPicPr>
            <a:picLocks noGrp="1" noChangeAspect="1"/>
          </p:cNvPicPr>
          <p:nvPr>
            <p:ph sz="half" idx="2"/>
          </p:nvPr>
        </p:nvPicPr>
        <p:blipFill>
          <a:blip r:embed="rId3"/>
          <a:stretch>
            <a:fillRect/>
          </a:stretch>
        </p:blipFill>
        <p:spPr>
          <a:xfrm>
            <a:off x="6665913" y="2103438"/>
            <a:ext cx="3895725" cy="3895725"/>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F94B4DA1-7588-9ED2-987E-771D896C2A3B}"/>
              </a:ext>
            </a:extLst>
          </p:cNvPr>
          <p:cNvSpPr>
            <a:spLocks noGrp="1"/>
          </p:cNvSpPr>
          <p:nvPr>
            <p:ph type="sldNum" sz="quarter" idx="12"/>
          </p:nvPr>
        </p:nvSpPr>
        <p:spPr/>
        <p:txBody>
          <a:bodyPr/>
          <a:lstStyle/>
          <a:p>
            <a:fld id="{18D65601-5AE2-46FC-B138-694DDD2B510D}" type="slidenum">
              <a:rPr lang="en-US" smtClean="0"/>
              <a:pPr/>
              <a:t>5</a:t>
            </a:fld>
            <a:endParaRPr lang="en-US" dirty="0"/>
          </a:p>
        </p:txBody>
      </p:sp>
    </p:spTree>
    <p:extLst>
      <p:ext uri="{BB962C8B-B14F-4D97-AF65-F5344CB8AC3E}">
        <p14:creationId xmlns:p14="http://schemas.microsoft.com/office/powerpoint/2010/main" val="37650067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B665-7011-0238-1015-0F9264A5DB54}"/>
              </a:ext>
            </a:extLst>
          </p:cNvPr>
          <p:cNvSpPr>
            <a:spLocks noGrp="1"/>
          </p:cNvSpPr>
          <p:nvPr>
            <p:ph type="title"/>
          </p:nvPr>
        </p:nvSpPr>
        <p:spPr/>
        <p:txBody>
          <a:bodyPr/>
          <a:lstStyle/>
          <a:p>
            <a:r>
              <a:rPr lang="en-US" dirty="0"/>
              <a:t>Ethical &amp; Social Challenges</a:t>
            </a:r>
          </a:p>
        </p:txBody>
      </p:sp>
      <p:sp>
        <p:nvSpPr>
          <p:cNvPr id="4" name="Content Placeholder 3">
            <a:extLst>
              <a:ext uri="{FF2B5EF4-FFF2-40B4-BE49-F238E27FC236}">
                <a16:creationId xmlns:a16="http://schemas.microsoft.com/office/drawing/2014/main" id="{086F96F1-957C-7BD6-B68D-90876593989E}"/>
              </a:ext>
            </a:extLst>
          </p:cNvPr>
          <p:cNvSpPr>
            <a:spLocks noGrp="1"/>
          </p:cNvSpPr>
          <p:nvPr>
            <p:ph sz="half" idx="2"/>
          </p:nvPr>
        </p:nvSpPr>
        <p:spPr/>
        <p:txBody>
          <a:bodyPr>
            <a:normAutofit fontScale="92500" lnSpcReduction="10000"/>
          </a:bodyPr>
          <a:lstStyle/>
          <a:p>
            <a:pPr marL="344488" marR="0" lvl="0" indent="-344488" algn="l" defTabSz="914400" rtl="0" eaLnBrk="1" fontAlgn="auto" latinLnBrk="0" hangingPunct="1">
              <a:lnSpc>
                <a:spcPct val="120000"/>
              </a:lnSpc>
              <a:spcBef>
                <a:spcPts val="1000"/>
              </a:spcBef>
              <a:spcAft>
                <a:spcPts val="600"/>
              </a:spcAft>
              <a:buClr>
                <a:srgbClr val="8EC0C1"/>
              </a:buClr>
              <a:buSzPct val="9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a:ea typeface="+mn-ea"/>
                <a:cs typeface="+mn-cs"/>
              </a:rPr>
              <a:t>Bias &amp; Fairness</a:t>
            </a:r>
          </a:p>
          <a:p>
            <a:pPr marL="795338" marR="0" lvl="1" indent="-338138" algn="l" defTabSz="914400" rtl="0" eaLnBrk="1" fontAlgn="auto" latinLnBrk="0" hangingPunct="1">
              <a:lnSpc>
                <a:spcPct val="120000"/>
              </a:lnSpc>
              <a:spcBef>
                <a:spcPts val="500"/>
              </a:spcBef>
              <a:spcAft>
                <a:spcPts val="600"/>
              </a:spcAft>
              <a:buClr>
                <a:srgbClr val="8EC0C1"/>
              </a:buClr>
              <a:buSzPct val="9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Arial" panose="020B0604020202020204"/>
                <a:ea typeface="+mn-ea"/>
                <a:cs typeface="+mn-cs"/>
              </a:rPr>
              <a:t>Algorithmic discrimination</a:t>
            </a:r>
          </a:p>
          <a:p>
            <a:pPr marL="795338" marR="0" lvl="1" indent="-338138" algn="l" defTabSz="914400" rtl="0" eaLnBrk="1" fontAlgn="auto" latinLnBrk="0" hangingPunct="1">
              <a:lnSpc>
                <a:spcPct val="120000"/>
              </a:lnSpc>
              <a:spcBef>
                <a:spcPts val="500"/>
              </a:spcBef>
              <a:spcAft>
                <a:spcPts val="600"/>
              </a:spcAft>
              <a:buClr>
                <a:srgbClr val="8EC0C1"/>
              </a:buClr>
              <a:buSzPct val="9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Arial" panose="020B0604020202020204"/>
                <a:ea typeface="+mn-ea"/>
                <a:cs typeface="+mn-cs"/>
              </a:rPr>
              <a:t>Representative data</a:t>
            </a:r>
          </a:p>
          <a:p>
            <a:pPr marL="344488" marR="0" lvl="0" indent="-344488" algn="l" defTabSz="914400" rtl="0" eaLnBrk="1" fontAlgn="auto" latinLnBrk="0" hangingPunct="1">
              <a:lnSpc>
                <a:spcPct val="120000"/>
              </a:lnSpc>
              <a:spcBef>
                <a:spcPts val="1000"/>
              </a:spcBef>
              <a:spcAft>
                <a:spcPts val="600"/>
              </a:spcAft>
              <a:buClr>
                <a:srgbClr val="8EC0C1"/>
              </a:buClr>
              <a:buSzPct val="9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a:ea typeface="+mn-ea"/>
                <a:cs typeface="+mn-cs"/>
              </a:rPr>
              <a:t>Privacy &amp; Security</a:t>
            </a:r>
          </a:p>
          <a:p>
            <a:pPr marL="795338" marR="0" lvl="1" indent="-338138" algn="l" defTabSz="914400" rtl="0" eaLnBrk="1" fontAlgn="auto" latinLnBrk="0" hangingPunct="1">
              <a:lnSpc>
                <a:spcPct val="120000"/>
              </a:lnSpc>
              <a:spcBef>
                <a:spcPts val="500"/>
              </a:spcBef>
              <a:spcAft>
                <a:spcPts val="600"/>
              </a:spcAft>
              <a:buClr>
                <a:srgbClr val="8EC0C1"/>
              </a:buClr>
              <a:buSzPct val="9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Arial" panose="020B0604020202020204"/>
                <a:ea typeface="+mn-ea"/>
                <a:cs typeface="+mn-cs"/>
              </a:rPr>
              <a:t>Personal data collection</a:t>
            </a:r>
          </a:p>
          <a:p>
            <a:pPr marL="795338" marR="0" lvl="1" indent="-338138" algn="l" defTabSz="914400" rtl="0" eaLnBrk="1" fontAlgn="auto" latinLnBrk="0" hangingPunct="1">
              <a:lnSpc>
                <a:spcPct val="120000"/>
              </a:lnSpc>
              <a:spcBef>
                <a:spcPts val="500"/>
              </a:spcBef>
              <a:spcAft>
                <a:spcPts val="600"/>
              </a:spcAft>
              <a:buClr>
                <a:srgbClr val="8EC0C1"/>
              </a:buClr>
              <a:buSzPct val="9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Arial" panose="020B0604020202020204"/>
                <a:ea typeface="+mn-ea"/>
                <a:cs typeface="+mn-cs"/>
              </a:rPr>
              <a:t>Cyber vulnerabilities</a:t>
            </a:r>
          </a:p>
          <a:p>
            <a:pPr marL="344488" marR="0" lvl="0" indent="-344488" algn="l" defTabSz="914400" rtl="0" eaLnBrk="1" fontAlgn="auto" latinLnBrk="0" hangingPunct="1">
              <a:lnSpc>
                <a:spcPct val="120000"/>
              </a:lnSpc>
              <a:spcBef>
                <a:spcPts val="1000"/>
              </a:spcBef>
              <a:spcAft>
                <a:spcPts val="600"/>
              </a:spcAft>
              <a:buClr>
                <a:srgbClr val="8EC0C1"/>
              </a:buClr>
              <a:buSzPct val="9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a:ea typeface="+mn-ea"/>
                <a:cs typeface="+mn-cs"/>
              </a:rPr>
              <a:t>Job Displacement</a:t>
            </a:r>
          </a:p>
          <a:p>
            <a:pPr marL="344488" marR="0" lvl="0" indent="-344488" algn="l" defTabSz="914400" rtl="0" eaLnBrk="1" fontAlgn="auto" latinLnBrk="0" hangingPunct="1">
              <a:lnSpc>
                <a:spcPct val="120000"/>
              </a:lnSpc>
              <a:spcBef>
                <a:spcPts val="1000"/>
              </a:spcBef>
              <a:spcAft>
                <a:spcPts val="600"/>
              </a:spcAft>
              <a:buClr>
                <a:srgbClr val="8EC0C1"/>
              </a:buClr>
              <a:buSzPct val="9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a:ea typeface="+mn-ea"/>
                <a:cs typeface="+mn-cs"/>
              </a:rPr>
              <a:t>Accountability &amp; Transparency</a:t>
            </a:r>
          </a:p>
          <a:p>
            <a:pPr marL="795338" marR="0" lvl="1" indent="-338138" algn="l" defTabSz="914400" rtl="0" eaLnBrk="1" fontAlgn="auto" latinLnBrk="0" hangingPunct="1">
              <a:lnSpc>
                <a:spcPct val="120000"/>
              </a:lnSpc>
              <a:spcBef>
                <a:spcPts val="500"/>
              </a:spcBef>
              <a:spcAft>
                <a:spcPts val="600"/>
              </a:spcAft>
              <a:buClr>
                <a:srgbClr val="8EC0C1"/>
              </a:buClr>
              <a:buSzPct val="9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Arial" panose="020B0604020202020204"/>
                <a:ea typeface="+mn-ea"/>
                <a:cs typeface="+mn-cs"/>
              </a:rPr>
              <a:t>Who’s responsible for AI</a:t>
            </a:r>
          </a:p>
        </p:txBody>
      </p:sp>
      <p:sp>
        <p:nvSpPr>
          <p:cNvPr id="5" name="Slide Number Placeholder 4">
            <a:extLst>
              <a:ext uri="{FF2B5EF4-FFF2-40B4-BE49-F238E27FC236}">
                <a16:creationId xmlns:a16="http://schemas.microsoft.com/office/drawing/2014/main" id="{4AEE9B05-2242-4012-FD90-70C4C0472DBA}"/>
              </a:ext>
            </a:extLst>
          </p:cNvPr>
          <p:cNvSpPr>
            <a:spLocks noGrp="1"/>
          </p:cNvSpPr>
          <p:nvPr>
            <p:ph type="sldNum" sz="quarter" idx="12"/>
          </p:nvPr>
        </p:nvSpPr>
        <p:spPr/>
        <p:txBody>
          <a:bodyPr/>
          <a:lstStyle/>
          <a:p>
            <a:fld id="{18D65601-5AE2-46FC-B138-694DDD2B510D}" type="slidenum">
              <a:rPr lang="en-US" smtClean="0"/>
              <a:pPr/>
              <a:t>6</a:t>
            </a:fld>
            <a:endParaRPr lang="en-US" dirty="0"/>
          </a:p>
        </p:txBody>
      </p:sp>
      <p:pic>
        <p:nvPicPr>
          <p:cNvPr id="9" name="Content Placeholder 8">
            <a:extLst>
              <a:ext uri="{FF2B5EF4-FFF2-40B4-BE49-F238E27FC236}">
                <a16:creationId xmlns:a16="http://schemas.microsoft.com/office/drawing/2014/main" id="{18E0E3C8-B4A1-CDCE-38E4-45E7849C04F9}"/>
              </a:ext>
            </a:extLst>
          </p:cNvPr>
          <p:cNvPicPr>
            <a:picLocks noGrp="1" noChangeAspect="1"/>
          </p:cNvPicPr>
          <p:nvPr>
            <p:ph sz="half" idx="1"/>
          </p:nvPr>
        </p:nvPicPr>
        <p:blipFill>
          <a:blip r:embed="rId3"/>
          <a:stretch>
            <a:fillRect/>
          </a:stretch>
        </p:blipFill>
        <p:spPr>
          <a:xfrm>
            <a:off x="2605088" y="2105025"/>
            <a:ext cx="3892550" cy="389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8307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98E3-8FFE-D7A1-417B-BE0CC660B16A}"/>
              </a:ext>
            </a:extLst>
          </p:cNvPr>
          <p:cNvSpPr>
            <a:spLocks noGrp="1"/>
          </p:cNvSpPr>
          <p:nvPr>
            <p:ph type="title"/>
          </p:nvPr>
        </p:nvSpPr>
        <p:spPr/>
        <p:txBody>
          <a:bodyPr/>
          <a:lstStyle/>
          <a:p>
            <a:r>
              <a:rPr lang="en-US" dirty="0"/>
              <a:t>RAG for Security &amp; Privacy</a:t>
            </a:r>
          </a:p>
        </p:txBody>
      </p:sp>
      <p:sp>
        <p:nvSpPr>
          <p:cNvPr id="3" name="Content Placeholder 2">
            <a:extLst>
              <a:ext uri="{FF2B5EF4-FFF2-40B4-BE49-F238E27FC236}">
                <a16:creationId xmlns:a16="http://schemas.microsoft.com/office/drawing/2014/main" id="{E55310AE-6D5D-9AE3-7042-81107A2826D5}"/>
              </a:ext>
            </a:extLst>
          </p:cNvPr>
          <p:cNvSpPr>
            <a:spLocks noGrp="1"/>
          </p:cNvSpPr>
          <p:nvPr>
            <p:ph sz="half" idx="1"/>
          </p:nvPr>
        </p:nvSpPr>
        <p:spPr/>
        <p:txBody>
          <a:bodyPr/>
          <a:lstStyle/>
          <a:p>
            <a:r>
              <a:rPr lang="en-US" dirty="0"/>
              <a:t>What is RAG</a:t>
            </a:r>
          </a:p>
          <a:p>
            <a:pPr lvl="1"/>
            <a:r>
              <a:rPr lang="en-US" dirty="0"/>
              <a:t>Retrieval-Augmented Generation</a:t>
            </a:r>
          </a:p>
          <a:p>
            <a:r>
              <a:rPr lang="en-US" dirty="0"/>
              <a:t>Why It Matters for Security &amp; Privacy</a:t>
            </a:r>
          </a:p>
          <a:p>
            <a:pPr lvl="1"/>
            <a:r>
              <a:rPr lang="en-US" dirty="0"/>
              <a:t>Reduced data exposure</a:t>
            </a:r>
          </a:p>
          <a:p>
            <a:pPr lvl="1"/>
            <a:r>
              <a:rPr lang="en-US" dirty="0"/>
              <a:t>Granular access controls</a:t>
            </a:r>
          </a:p>
          <a:p>
            <a:pPr lvl="1"/>
            <a:r>
              <a:rPr lang="en-US" dirty="0"/>
              <a:t>Targeted information retrieval</a:t>
            </a:r>
          </a:p>
        </p:txBody>
      </p:sp>
      <p:pic>
        <p:nvPicPr>
          <p:cNvPr id="6" name="Content Placeholder 5">
            <a:extLst>
              <a:ext uri="{FF2B5EF4-FFF2-40B4-BE49-F238E27FC236}">
                <a16:creationId xmlns:a16="http://schemas.microsoft.com/office/drawing/2014/main" id="{44A104E4-45D1-3E35-909A-48BC7F633581}"/>
              </a:ext>
            </a:extLst>
          </p:cNvPr>
          <p:cNvPicPr>
            <a:picLocks noGrp="1" noChangeAspect="1"/>
          </p:cNvPicPr>
          <p:nvPr>
            <p:ph sz="half" idx="2"/>
          </p:nvPr>
        </p:nvPicPr>
        <p:blipFill>
          <a:blip r:embed="rId3"/>
          <a:stretch>
            <a:fillRect/>
          </a:stretch>
        </p:blipFill>
        <p:spPr>
          <a:xfrm>
            <a:off x="6665913" y="2103438"/>
            <a:ext cx="3895725" cy="3895725"/>
          </a:xfrm>
          <a:prstGeom prst="rect">
            <a:avLst/>
          </a:prstGeom>
          <a:scene3d>
            <a:camera prst="orthographicFront"/>
            <a:lightRig rig="threePt" dir="t"/>
          </a:scene3d>
          <a:sp3d extrusionH="63500">
            <a:bevelT w="127000" h="127000"/>
            <a:bevelB w="127000" h="127000"/>
          </a:sp3d>
        </p:spPr>
      </p:pic>
      <p:sp>
        <p:nvSpPr>
          <p:cNvPr id="5" name="Slide Number Placeholder 4">
            <a:extLst>
              <a:ext uri="{FF2B5EF4-FFF2-40B4-BE49-F238E27FC236}">
                <a16:creationId xmlns:a16="http://schemas.microsoft.com/office/drawing/2014/main" id="{A0408E72-BAA5-6AAD-2651-3C56B4C9352D}"/>
              </a:ext>
            </a:extLst>
          </p:cNvPr>
          <p:cNvSpPr>
            <a:spLocks noGrp="1"/>
          </p:cNvSpPr>
          <p:nvPr>
            <p:ph type="sldNum" sz="quarter" idx="12"/>
          </p:nvPr>
        </p:nvSpPr>
        <p:spPr/>
        <p:txBody>
          <a:bodyPr/>
          <a:lstStyle/>
          <a:p>
            <a:fld id="{18D65601-5AE2-46FC-B138-694DDD2B510D}" type="slidenum">
              <a:rPr lang="en-US" smtClean="0"/>
              <a:pPr/>
              <a:t>7</a:t>
            </a:fld>
            <a:endParaRPr lang="en-US" dirty="0"/>
          </a:p>
        </p:txBody>
      </p:sp>
    </p:spTree>
    <p:extLst>
      <p:ext uri="{BB962C8B-B14F-4D97-AF65-F5344CB8AC3E}">
        <p14:creationId xmlns:p14="http://schemas.microsoft.com/office/powerpoint/2010/main" val="182064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76DA-15FC-C823-6FBE-E84D2D8D8792}"/>
              </a:ext>
            </a:extLst>
          </p:cNvPr>
          <p:cNvSpPr>
            <a:spLocks noGrp="1"/>
          </p:cNvSpPr>
          <p:nvPr>
            <p:ph type="title"/>
          </p:nvPr>
        </p:nvSpPr>
        <p:spPr/>
        <p:txBody>
          <a:bodyPr/>
          <a:lstStyle/>
          <a:p>
            <a:r>
              <a:rPr lang="en-US" dirty="0"/>
              <a:t>Policy &amp; Regulatory Implications</a:t>
            </a:r>
          </a:p>
        </p:txBody>
      </p:sp>
      <p:pic>
        <p:nvPicPr>
          <p:cNvPr id="6" name="Content Placeholder 5">
            <a:extLst>
              <a:ext uri="{FF2B5EF4-FFF2-40B4-BE49-F238E27FC236}">
                <a16:creationId xmlns:a16="http://schemas.microsoft.com/office/drawing/2014/main" id="{D06B3A98-6A33-C4EE-6BBE-6B698A5E5A97}"/>
              </a:ext>
            </a:extLst>
          </p:cNvPr>
          <p:cNvPicPr>
            <a:picLocks noGrp="1" noChangeAspect="1"/>
          </p:cNvPicPr>
          <p:nvPr>
            <p:ph sz="half" idx="1"/>
          </p:nvPr>
        </p:nvPicPr>
        <p:blipFill>
          <a:blip r:embed="rId3"/>
          <a:stretch>
            <a:fillRect/>
          </a:stretch>
        </p:blipFill>
        <p:spPr>
          <a:xfrm rot="21052119">
            <a:off x="2605088" y="2105025"/>
            <a:ext cx="3892550" cy="3892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8467DEFE-1447-8397-1C93-A6260DBBF2DD}"/>
              </a:ext>
            </a:extLst>
          </p:cNvPr>
          <p:cNvSpPr>
            <a:spLocks noGrp="1"/>
          </p:cNvSpPr>
          <p:nvPr>
            <p:ph sz="half" idx="2"/>
          </p:nvPr>
        </p:nvSpPr>
        <p:spPr/>
        <p:txBody>
          <a:bodyPr>
            <a:normAutofit/>
          </a:bodyPr>
          <a:lstStyle/>
          <a:p>
            <a:r>
              <a:rPr lang="en-US" dirty="0"/>
              <a:t>Global Landscape</a:t>
            </a:r>
          </a:p>
          <a:p>
            <a:pPr lvl="1"/>
            <a:r>
              <a:rPr lang="en-US" dirty="0"/>
              <a:t>EU AI Act</a:t>
            </a:r>
          </a:p>
          <a:p>
            <a:r>
              <a:rPr lang="en-US" dirty="0"/>
              <a:t>Standards &amp; Guidelines</a:t>
            </a:r>
          </a:p>
          <a:p>
            <a:pPr lvl="1"/>
            <a:r>
              <a:rPr lang="en-US" dirty="0"/>
              <a:t>IEEE, ISO, NIST</a:t>
            </a:r>
          </a:p>
          <a:p>
            <a:r>
              <a:rPr lang="en-US" dirty="0"/>
              <a:t>Corporate Governance</a:t>
            </a:r>
          </a:p>
          <a:p>
            <a:pPr lvl="1"/>
            <a:r>
              <a:rPr lang="en-US" dirty="0"/>
              <a:t>Internal ethics committees</a:t>
            </a:r>
          </a:p>
          <a:p>
            <a:pPr lvl="1"/>
            <a:r>
              <a:rPr lang="en-US" dirty="0"/>
              <a:t>Oversight boards</a:t>
            </a:r>
          </a:p>
          <a:p>
            <a:pPr lvl="1"/>
            <a:r>
              <a:rPr lang="en-US" dirty="0"/>
              <a:t>Stakeholder engagement</a:t>
            </a:r>
          </a:p>
        </p:txBody>
      </p:sp>
      <p:sp>
        <p:nvSpPr>
          <p:cNvPr id="5" name="Slide Number Placeholder 4">
            <a:extLst>
              <a:ext uri="{FF2B5EF4-FFF2-40B4-BE49-F238E27FC236}">
                <a16:creationId xmlns:a16="http://schemas.microsoft.com/office/drawing/2014/main" id="{E76B8590-B776-90C4-E746-500B6F63EFDE}"/>
              </a:ext>
            </a:extLst>
          </p:cNvPr>
          <p:cNvSpPr>
            <a:spLocks noGrp="1"/>
          </p:cNvSpPr>
          <p:nvPr>
            <p:ph type="sldNum" sz="quarter" idx="12"/>
          </p:nvPr>
        </p:nvSpPr>
        <p:spPr/>
        <p:txBody>
          <a:bodyPr/>
          <a:lstStyle/>
          <a:p>
            <a:fld id="{18D65601-5AE2-46FC-B138-694DDD2B510D}" type="slidenum">
              <a:rPr lang="en-US" smtClean="0"/>
              <a:pPr/>
              <a:t>8</a:t>
            </a:fld>
            <a:endParaRPr lang="en-US" dirty="0"/>
          </a:p>
        </p:txBody>
      </p:sp>
    </p:spTree>
    <p:extLst>
      <p:ext uri="{BB962C8B-B14F-4D97-AF65-F5344CB8AC3E}">
        <p14:creationId xmlns:p14="http://schemas.microsoft.com/office/powerpoint/2010/main" val="2873789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7E72-5F5A-2510-B422-FABB4DF78850}"/>
              </a:ext>
            </a:extLst>
          </p:cNvPr>
          <p:cNvSpPr>
            <a:spLocks noGrp="1"/>
          </p:cNvSpPr>
          <p:nvPr>
            <p:ph type="title"/>
          </p:nvPr>
        </p:nvSpPr>
        <p:spPr/>
        <p:txBody>
          <a:bodyPr/>
          <a:lstStyle/>
          <a:p>
            <a:r>
              <a:rPr lang="en-US" dirty="0"/>
              <a:t>Strategies for Responsible AI Adoption</a:t>
            </a:r>
          </a:p>
        </p:txBody>
      </p:sp>
      <p:sp>
        <p:nvSpPr>
          <p:cNvPr id="3" name="Content Placeholder 2">
            <a:extLst>
              <a:ext uri="{FF2B5EF4-FFF2-40B4-BE49-F238E27FC236}">
                <a16:creationId xmlns:a16="http://schemas.microsoft.com/office/drawing/2014/main" id="{5B2A237F-CE9A-72D2-0624-0428F9B39F2C}"/>
              </a:ext>
            </a:extLst>
          </p:cNvPr>
          <p:cNvSpPr>
            <a:spLocks noGrp="1"/>
          </p:cNvSpPr>
          <p:nvPr>
            <p:ph sz="half" idx="1"/>
          </p:nvPr>
        </p:nvSpPr>
        <p:spPr/>
        <p:txBody>
          <a:bodyPr>
            <a:normAutofit fontScale="92500"/>
          </a:bodyPr>
          <a:lstStyle/>
          <a:p>
            <a:r>
              <a:rPr lang="en-US" dirty="0"/>
              <a:t>Establish Ethical Frameworks</a:t>
            </a:r>
          </a:p>
          <a:p>
            <a:r>
              <a:rPr lang="en-US" dirty="0"/>
              <a:t>Technical Safeguards</a:t>
            </a:r>
          </a:p>
          <a:p>
            <a:pPr lvl="1"/>
            <a:r>
              <a:rPr lang="en-US" dirty="0"/>
              <a:t>Bias detection</a:t>
            </a:r>
          </a:p>
          <a:p>
            <a:pPr lvl="1"/>
            <a:r>
              <a:rPr lang="en-US" dirty="0"/>
              <a:t>Explainable AI techniques</a:t>
            </a:r>
          </a:p>
          <a:p>
            <a:r>
              <a:rPr lang="en-US" dirty="0"/>
              <a:t>Cross-Functional Collaboration</a:t>
            </a:r>
          </a:p>
          <a:p>
            <a:pPr lvl="1"/>
            <a:r>
              <a:rPr lang="en-US" dirty="0"/>
              <a:t>IT, Legal, HR, Ethics teams</a:t>
            </a:r>
          </a:p>
          <a:p>
            <a:r>
              <a:rPr lang="en-US" dirty="0"/>
              <a:t>Continuous Monitoring &amp; Auditing</a:t>
            </a:r>
          </a:p>
        </p:txBody>
      </p:sp>
      <p:pic>
        <p:nvPicPr>
          <p:cNvPr id="6" name="Content Placeholder 5">
            <a:extLst>
              <a:ext uri="{FF2B5EF4-FFF2-40B4-BE49-F238E27FC236}">
                <a16:creationId xmlns:a16="http://schemas.microsoft.com/office/drawing/2014/main" id="{D8B63671-A75E-D1C5-7375-732D9D1C1FEA}"/>
              </a:ext>
            </a:extLst>
          </p:cNvPr>
          <p:cNvPicPr>
            <a:picLocks noGrp="1" noChangeAspect="1"/>
          </p:cNvPicPr>
          <p:nvPr>
            <p:ph sz="half" idx="2"/>
          </p:nvPr>
        </p:nvPicPr>
        <p:blipFill>
          <a:blip r:embed="rId3"/>
          <a:stretch>
            <a:fillRect/>
          </a:stretch>
        </p:blipFill>
        <p:spPr>
          <a:xfrm>
            <a:off x="6665913" y="2103438"/>
            <a:ext cx="3895725" cy="3895725"/>
          </a:xfrm>
          <a:prstGeom prst="rect">
            <a:avLst/>
          </a:prstGeom>
          <a:solidFill>
            <a:srgbClr val="FFFFFF">
              <a:shade val="85000"/>
            </a:srgbClr>
          </a:solidFill>
          <a:ln w="88900" cap="sq">
            <a:solidFill>
              <a:srgbClr val="FFFFFF"/>
            </a:solidFill>
            <a:miter lim="800000"/>
          </a:ln>
          <a:effectLst>
            <a:outerShdw blurRad="76200" dir="13500000" sy="23000" kx="1200000" algn="br" rotWithShape="0">
              <a:prstClr val="black">
                <a:alpha val="20000"/>
              </a:prst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F055ED4A-8EEB-8A66-5FC1-7EBE00C417BD}"/>
              </a:ext>
            </a:extLst>
          </p:cNvPr>
          <p:cNvSpPr>
            <a:spLocks noGrp="1"/>
          </p:cNvSpPr>
          <p:nvPr>
            <p:ph type="sldNum" sz="quarter" idx="12"/>
          </p:nvPr>
        </p:nvSpPr>
        <p:spPr/>
        <p:txBody>
          <a:bodyPr/>
          <a:lstStyle/>
          <a:p>
            <a:fld id="{18D65601-5AE2-46FC-B138-694DDD2B510D}" type="slidenum">
              <a:rPr lang="en-US" smtClean="0"/>
              <a:pPr/>
              <a:t>9</a:t>
            </a:fld>
            <a:endParaRPr lang="en-US" dirty="0"/>
          </a:p>
        </p:txBody>
      </p:sp>
    </p:spTree>
    <p:extLst>
      <p:ext uri="{BB962C8B-B14F-4D97-AF65-F5344CB8AC3E}">
        <p14:creationId xmlns:p14="http://schemas.microsoft.com/office/powerpoint/2010/main" val="2754145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DB7358-0BCB-4DEB-B717-C1D7CC555F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TM16401375[[fn=Madison]]</Template>
  <TotalTime>4188</TotalTime>
  <Words>1017</Words>
  <Application>Microsoft Office PowerPoint</Application>
  <PresentationFormat>Widescreen</PresentationFormat>
  <Paragraphs>160</Paragraphs>
  <Slides>12</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Aptos</vt:lpstr>
      <vt:lpstr>Arial</vt:lpstr>
      <vt:lpstr>Calibri</vt:lpstr>
      <vt:lpstr>Courier New</vt:lpstr>
      <vt:lpstr>MS Shell Dlg 2</vt:lpstr>
      <vt:lpstr>Symbol</vt:lpstr>
      <vt:lpstr>Times New Roman</vt:lpstr>
      <vt:lpstr>Wingdings</vt:lpstr>
      <vt:lpstr>Wingdings 3</vt:lpstr>
      <vt:lpstr>Madison</vt:lpstr>
      <vt:lpstr>Balancing Innovation with Responsibility: The Future of AI</vt:lpstr>
      <vt:lpstr>Agenda</vt:lpstr>
      <vt:lpstr>Current AI Landscape</vt:lpstr>
      <vt:lpstr>The Potential of AI</vt:lpstr>
      <vt:lpstr>Emerging AI Trends</vt:lpstr>
      <vt:lpstr>Ethical &amp; Social Challenges</vt:lpstr>
      <vt:lpstr>RAG for Security &amp; Privacy</vt:lpstr>
      <vt:lpstr>Policy &amp; Regulatory Implications</vt:lpstr>
      <vt:lpstr>Strategies for Responsible AI Adoption</vt:lpstr>
      <vt:lpstr>Fostering an Inclusive AI Landscape</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Aken</dc:creator>
  <cp:lastModifiedBy>Andrew Aken</cp:lastModifiedBy>
  <cp:revision>12</cp:revision>
  <dcterms:created xsi:type="dcterms:W3CDTF">2025-02-24T18:40:39Z</dcterms:created>
  <dcterms:modified xsi:type="dcterms:W3CDTF">2025-02-27T16:29:38Z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